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6" r:id="rId4"/>
    <p:sldId id="306" r:id="rId5"/>
    <p:sldId id="307" r:id="rId6"/>
    <p:sldId id="308" r:id="rId7"/>
    <p:sldId id="312" r:id="rId8"/>
    <p:sldId id="313" r:id="rId9"/>
    <p:sldId id="314" r:id="rId10"/>
    <p:sldId id="315" r:id="rId11"/>
    <p:sldId id="317" r:id="rId12"/>
    <p:sldId id="318" r:id="rId13"/>
    <p:sldId id="316" r:id="rId14"/>
    <p:sldId id="319" r:id="rId15"/>
    <p:sldId id="309" r:id="rId16"/>
    <p:sldId id="279" r:id="rId17"/>
    <p:sldId id="289" r:id="rId18"/>
    <p:sldId id="291" r:id="rId19"/>
    <p:sldId id="320" r:id="rId20"/>
    <p:sldId id="321" r:id="rId21"/>
    <p:sldId id="294" r:id="rId22"/>
    <p:sldId id="296" r:id="rId23"/>
    <p:sldId id="297" r:id="rId24"/>
    <p:sldId id="298" r:id="rId25"/>
    <p:sldId id="304" r:id="rId26"/>
    <p:sldId id="305" r:id="rId27"/>
    <p:sldId id="301" r:id="rId28"/>
    <p:sldId id="323" r:id="rId29"/>
    <p:sldId id="261" r:id="rId30"/>
    <p:sldId id="310" r:id="rId31"/>
    <p:sldId id="322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9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nas-02\staff$\heathtreasurers\FORECAST\FY19\Oct%2018%20Forecast\Karl%20Zarins%20FY19\PFR%20Report%20Writer%2019-OCT%2018%20FINAL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>
              <a:solidFill>
                <a:schemeClr val="bg1"/>
              </a:solidFill>
              <a:latin typeface="+mj-lt"/>
            </a:defRPr>
          </a:pPr>
          <a:endParaRPr lang="en-US"/>
        </a:p>
      </c:txPr>
    </c:title>
    <c:autoTitleDeleted val="0"/>
    <c:view3D>
      <c:rotX val="5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99833851659358E-2"/>
          <c:y val="0.12600594592795469"/>
          <c:w val="0.85879095130575567"/>
          <c:h val="0.75659654130190634"/>
        </c:manualLayout>
      </c:layout>
      <c:pie3DChart>
        <c:varyColors val="1"/>
        <c:ser>
          <c:idx val="0"/>
          <c:order val="0"/>
          <c:tx>
            <c:strRef>
              <c:f>'Oct &amp; May Report'!$AL$9</c:f>
              <c:strCache>
                <c:ptCount val="1"/>
                <c:pt idx="0">
                  <c:v>2018</c:v>
                </c:pt>
              </c:strCache>
            </c:strRef>
          </c:tx>
          <c:explosion val="1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'Oct &amp; May Report'!$AK$10:$AK$16</c:f>
              <c:strCache>
                <c:ptCount val="7"/>
                <c:pt idx="0">
                  <c:v>Real Estate</c:v>
                </c:pt>
                <c:pt idx="1">
                  <c:v>Public Utility</c:v>
                </c:pt>
                <c:pt idx="2">
                  <c:v>Income Tax</c:v>
                </c:pt>
                <c:pt idx="3">
                  <c:v>State Funding</c:v>
                </c:pt>
                <c:pt idx="4">
                  <c:v>Prop Tax Alloc</c:v>
                </c:pt>
                <c:pt idx="5">
                  <c:v>All Othr Op Rev</c:v>
                </c:pt>
                <c:pt idx="6">
                  <c:v>Othr Sources</c:v>
                </c:pt>
              </c:strCache>
            </c:strRef>
          </c:cat>
          <c:val>
            <c:numRef>
              <c:f>'Oct &amp; May Report'!$AL$10:$AL$16</c:f>
              <c:numCache>
                <c:formatCode>0.0%</c:formatCode>
                <c:ptCount val="7"/>
                <c:pt idx="0">
                  <c:v>0.46766061813613991</c:v>
                </c:pt>
                <c:pt idx="1">
                  <c:v>3.5592816382852041E-2</c:v>
                </c:pt>
                <c:pt idx="2">
                  <c:v>0</c:v>
                </c:pt>
                <c:pt idx="3">
                  <c:v>0.34564010969000192</c:v>
                </c:pt>
                <c:pt idx="4">
                  <c:v>4.7177379639242109E-2</c:v>
                </c:pt>
                <c:pt idx="5">
                  <c:v>8.9126353454988899E-2</c:v>
                </c:pt>
                <c:pt idx="6">
                  <c:v>1.4802722696775255E-2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1-41D9-972A-55F9CB281CB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tx1"/>
    </a:solidFill>
    <a:ln w="25400">
      <a:solidFill>
        <a:sysClr val="windowText" lastClr="000000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Financial Forecast - Revenue, Expenditures, Levies, and Cash Balance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'Compare Detail'!$CS$3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rgbClr val="ACC995">
                <a:lumMod val="5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'Compare Detail'!$CI$4:$CI$27</c:f>
              <c:strCache>
                <c:ptCount val="18"/>
                <c:pt idx="2">
                  <c:v>2018Actual</c:v>
                </c:pt>
                <c:pt idx="5">
                  <c:v>2019Proj.</c:v>
                </c:pt>
                <c:pt idx="8">
                  <c:v>2020Proj.</c:v>
                </c:pt>
                <c:pt idx="11">
                  <c:v>2021Proj.</c:v>
                </c:pt>
                <c:pt idx="14">
                  <c:v>2022Proj.</c:v>
                </c:pt>
                <c:pt idx="17">
                  <c:v>2023Proj.</c:v>
                </c:pt>
              </c:strCache>
            </c:strRef>
          </c:cat>
          <c:val>
            <c:numRef>
              <c:f>'Compare Detail'!$CS$4:$CS$27</c:f>
              <c:numCache>
                <c:formatCode>_(* #,##0_);_(* \(#,##0\);_(* "-"??_);_(@_)</c:formatCode>
                <c:ptCount val="19"/>
                <c:pt idx="0">
                  <c:v>0</c:v>
                </c:pt>
                <c:pt idx="1">
                  <c:v>19002650.779999997</c:v>
                </c:pt>
                <c:pt idx="2">
                  <c:v>0</c:v>
                </c:pt>
                <c:pt idx="3">
                  <c:v>0</c:v>
                </c:pt>
                <c:pt idx="4">
                  <c:v>19045635</c:v>
                </c:pt>
                <c:pt idx="5">
                  <c:v>0</c:v>
                </c:pt>
                <c:pt idx="6">
                  <c:v>0</c:v>
                </c:pt>
                <c:pt idx="7">
                  <c:v>19495908</c:v>
                </c:pt>
                <c:pt idx="8">
                  <c:v>0</c:v>
                </c:pt>
                <c:pt idx="9">
                  <c:v>0</c:v>
                </c:pt>
                <c:pt idx="10">
                  <c:v>19713790</c:v>
                </c:pt>
                <c:pt idx="11">
                  <c:v>0</c:v>
                </c:pt>
                <c:pt idx="12">
                  <c:v>0</c:v>
                </c:pt>
                <c:pt idx="13">
                  <c:v>19923893</c:v>
                </c:pt>
                <c:pt idx="14">
                  <c:v>0</c:v>
                </c:pt>
                <c:pt idx="15">
                  <c:v>0</c:v>
                </c:pt>
                <c:pt idx="16">
                  <c:v>20127332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A-4F21-A9E9-7489156B2DC9}"/>
            </c:ext>
          </c:extLst>
        </c:ser>
        <c:ser>
          <c:idx val="1"/>
          <c:order val="1"/>
          <c:tx>
            <c:strRef>
              <c:f>'Compare Detail'!$CT$3</c:f>
              <c:strCache>
                <c:ptCount val="1"/>
                <c:pt idx="0">
                  <c:v>Replace/Renew Levies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'Compare Detail'!$CI$4:$CI$27</c:f>
              <c:strCache>
                <c:ptCount val="18"/>
                <c:pt idx="2">
                  <c:v>2018Actual</c:v>
                </c:pt>
                <c:pt idx="5">
                  <c:v>2019Proj.</c:v>
                </c:pt>
                <c:pt idx="8">
                  <c:v>2020Proj.</c:v>
                </c:pt>
                <c:pt idx="11">
                  <c:v>2021Proj.</c:v>
                </c:pt>
                <c:pt idx="14">
                  <c:v>2022Proj.</c:v>
                </c:pt>
                <c:pt idx="17">
                  <c:v>2023Proj.</c:v>
                </c:pt>
              </c:strCache>
            </c:strRef>
          </c:cat>
          <c:val>
            <c:numRef>
              <c:f>'Compare Detail'!$CT$4:$CT$27</c:f>
              <c:numCache>
                <c:formatCode>_(* #,##0_);_(* \(#,##0\);_(* "-"??_);_(@_)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A-4F21-A9E9-7489156B2DC9}"/>
            </c:ext>
          </c:extLst>
        </c:ser>
        <c:ser>
          <c:idx val="2"/>
          <c:order val="2"/>
          <c:tx>
            <c:strRef>
              <c:f>'Compare Detail'!$CU$3</c:f>
              <c:strCache>
                <c:ptCount val="1"/>
                <c:pt idx="0">
                  <c:v>New Levies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'Compare Detail'!$CI$4:$CI$27</c:f>
              <c:strCache>
                <c:ptCount val="18"/>
                <c:pt idx="2">
                  <c:v>2018Actual</c:v>
                </c:pt>
                <c:pt idx="5">
                  <c:v>2019Proj.</c:v>
                </c:pt>
                <c:pt idx="8">
                  <c:v>2020Proj.</c:v>
                </c:pt>
                <c:pt idx="11">
                  <c:v>2021Proj.</c:v>
                </c:pt>
                <c:pt idx="14">
                  <c:v>2022Proj.</c:v>
                </c:pt>
                <c:pt idx="17">
                  <c:v>2023Proj.</c:v>
                </c:pt>
              </c:strCache>
            </c:strRef>
          </c:cat>
          <c:val>
            <c:numRef>
              <c:f>'Compare Detail'!$CU$4:$CU$27</c:f>
              <c:numCache>
                <c:formatCode>_(* #,##0_);_(* \(#,##0\);_(* "-"??_);_(@_)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4A-4F21-A9E9-7489156B2DC9}"/>
            </c:ext>
          </c:extLst>
        </c:ser>
        <c:ser>
          <c:idx val="3"/>
          <c:order val="3"/>
          <c:tx>
            <c:strRef>
              <c:f>'Compare Detail'!$CV$3</c:f>
              <c:strCache>
                <c:ptCount val="1"/>
                <c:pt idx="0">
                  <c:v>Total Expenditures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'Compare Detail'!$CI$4:$CI$27</c:f>
              <c:strCache>
                <c:ptCount val="18"/>
                <c:pt idx="2">
                  <c:v>2018Actual</c:v>
                </c:pt>
                <c:pt idx="5">
                  <c:v>2019Proj.</c:v>
                </c:pt>
                <c:pt idx="8">
                  <c:v>2020Proj.</c:v>
                </c:pt>
                <c:pt idx="11">
                  <c:v>2021Proj.</c:v>
                </c:pt>
                <c:pt idx="14">
                  <c:v>2022Proj.</c:v>
                </c:pt>
                <c:pt idx="17">
                  <c:v>2023Proj.</c:v>
                </c:pt>
              </c:strCache>
            </c:strRef>
          </c:cat>
          <c:val>
            <c:numRef>
              <c:f>'Compare Detail'!$CV$4:$CV$27</c:f>
              <c:numCache>
                <c:formatCode>_(* #,##0_);_(* \(#,##0\);_(* "-"??_);_(@_)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16644064.350000001</c:v>
                </c:pt>
                <c:pt idx="3">
                  <c:v>0</c:v>
                </c:pt>
                <c:pt idx="4">
                  <c:v>0</c:v>
                </c:pt>
                <c:pt idx="5">
                  <c:v>18195619</c:v>
                </c:pt>
                <c:pt idx="6">
                  <c:v>0</c:v>
                </c:pt>
                <c:pt idx="7">
                  <c:v>0</c:v>
                </c:pt>
                <c:pt idx="8">
                  <c:v>19338150</c:v>
                </c:pt>
                <c:pt idx="9">
                  <c:v>0</c:v>
                </c:pt>
                <c:pt idx="10">
                  <c:v>0</c:v>
                </c:pt>
                <c:pt idx="11">
                  <c:v>20128906</c:v>
                </c:pt>
                <c:pt idx="12">
                  <c:v>0</c:v>
                </c:pt>
                <c:pt idx="13">
                  <c:v>0</c:v>
                </c:pt>
                <c:pt idx="14">
                  <c:v>20536649</c:v>
                </c:pt>
                <c:pt idx="15">
                  <c:v>0</c:v>
                </c:pt>
                <c:pt idx="16">
                  <c:v>0</c:v>
                </c:pt>
                <c:pt idx="17">
                  <c:v>21743160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4A-4F21-A9E9-7489156B2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7257056"/>
        <c:axId val="557252792"/>
      </c:barChart>
      <c:lineChart>
        <c:grouping val="standard"/>
        <c:varyColors val="0"/>
        <c:ser>
          <c:idx val="4"/>
          <c:order val="4"/>
          <c:tx>
            <c:strRef>
              <c:f>'Compare Detail'!$CW$3</c:f>
              <c:strCache>
                <c:ptCount val="1"/>
                <c:pt idx="0">
                  <c:v>Cash Balance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/>
              <c:numFmt formatCode="&quot;$&quot;#,##0_);\(&quot;$&quot;#,##0\)" sourceLinked="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84A-4F21-A9E9-7489156B2DC9}"/>
                </c:ext>
              </c:extLst>
            </c:dLbl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9"/>
              <c:pt idx="2">
                <c:v>2018Actual</c:v>
              </c:pt>
              <c:pt idx="5">
                <c:v>2019Proj.</c:v>
              </c:pt>
              <c:pt idx="8">
                <c:v>2020Proj.</c:v>
              </c:pt>
              <c:pt idx="11">
                <c:v>2021Proj.</c:v>
              </c:pt>
              <c:pt idx="14">
                <c:v>2022Proj.</c:v>
              </c:pt>
              <c:pt idx="17">
                <c:v>2023Proj.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'Compare Detail'!$CW$4:$CW$27</c:f>
              <c:numCache>
                <c:formatCode>_(* #,##0_);_(* \(#,##0\);_(* "-"??_);_(@_)</c:formatCode>
                <c:ptCount val="19"/>
                <c:pt idx="0">
                  <c:v>6341362</c:v>
                </c:pt>
                <c:pt idx="1">
                  <c:v>8674948.429999996</c:v>
                </c:pt>
                <c:pt idx="2">
                  <c:v>8674948.429999996</c:v>
                </c:pt>
                <c:pt idx="3">
                  <c:v>8674948.429999996</c:v>
                </c:pt>
                <c:pt idx="4">
                  <c:v>9524964.429999996</c:v>
                </c:pt>
                <c:pt idx="5">
                  <c:v>9524964.429999996</c:v>
                </c:pt>
                <c:pt idx="6">
                  <c:v>9524964.429999996</c:v>
                </c:pt>
                <c:pt idx="7">
                  <c:v>9682722.429999996</c:v>
                </c:pt>
                <c:pt idx="8">
                  <c:v>9682722.429999996</c:v>
                </c:pt>
                <c:pt idx="9">
                  <c:v>9682722.429999996</c:v>
                </c:pt>
                <c:pt idx="10">
                  <c:v>9267606.429999996</c:v>
                </c:pt>
                <c:pt idx="11">
                  <c:v>9267606.429999996</c:v>
                </c:pt>
                <c:pt idx="12">
                  <c:v>9267606.429999996</c:v>
                </c:pt>
                <c:pt idx="13">
                  <c:v>8654850.429999996</c:v>
                </c:pt>
                <c:pt idx="14">
                  <c:v>8654850.429999996</c:v>
                </c:pt>
                <c:pt idx="15">
                  <c:v>8654850.429999996</c:v>
                </c:pt>
                <c:pt idx="16">
                  <c:v>7039022.429999996</c:v>
                </c:pt>
                <c:pt idx="17">
                  <c:v>7039022.429999996</c:v>
                </c:pt>
                <c:pt idx="18">
                  <c:v>7039022.429999996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4A-4F21-A9E9-7489156B2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257056"/>
        <c:axId val="557252792"/>
      </c:lineChart>
      <c:catAx>
        <c:axId val="5572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252792"/>
        <c:crosses val="autoZero"/>
        <c:auto val="1"/>
        <c:lblAlgn val="ctr"/>
        <c:lblOffset val="100"/>
        <c:noMultiLvlLbl val="0"/>
      </c:catAx>
      <c:valAx>
        <c:axId val="55725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25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             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Actual  </a:t>
            </a:r>
            <a:r>
              <a:rPr lang="en-US" dirty="0"/>
              <a:t>                                         </a:t>
            </a:r>
            <a:r>
              <a:rPr lang="en-US" dirty="0" smtClean="0"/>
              <a:t>   </a:t>
            </a:r>
            <a:r>
              <a:rPr lang="en-US" dirty="0">
                <a:solidFill>
                  <a:srgbClr val="CC0000"/>
                </a:solidFill>
              </a:rPr>
              <a:t>Projected </a:t>
            </a:r>
            <a:r>
              <a:rPr lang="en-US" dirty="0"/>
              <a:t>                 </a:t>
            </a:r>
          </a:p>
        </c:rich>
      </c:tx>
      <c:layout>
        <c:manualLayout>
          <c:xMode val="edge"/>
          <c:yMode val="edge"/>
          <c:x val="0.16566081270723287"/>
          <c:y val="3.27178771928035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15626998485607"/>
          <c:y val="0.15028417339731531"/>
          <c:w val="0.83158675101613211"/>
          <c:h val="0.668851657706786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'Oct &amp; May Report'!$AY$10</c:f>
              <c:strCache>
                <c:ptCount val="1"/>
                <c:pt idx="0">
                  <c:v>Projected Revenue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96A-4977-9069-47F1B80C8F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F96A-4977-9069-47F1B80C8F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F96A-4977-9069-47F1B80C8F2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F96A-4977-9069-47F1B80C8F2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F96A-4977-9069-47F1B80C8F2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'Oct &amp; May Report'!$AX$11:$AX$20</c:f>
              <c:numCache>
                <c:formatCode>0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'Oct &amp; May Report'!$AY$11:$AY$20</c:f>
              <c:numCache>
                <c:formatCode>"$"#,##0_);[Red]\("$"#,##0\)</c:formatCode>
                <c:ptCount val="10"/>
                <c:pt idx="0">
                  <c:v>6248699</c:v>
                </c:pt>
                <c:pt idx="1">
                  <c:v>8228902</c:v>
                </c:pt>
                <c:pt idx="2">
                  <c:v>8600184</c:v>
                </c:pt>
                <c:pt idx="3">
                  <c:v>8643162</c:v>
                </c:pt>
                <c:pt idx="4">
                  <c:v>8886791.4100000001</c:v>
                </c:pt>
                <c:pt idx="5">
                  <c:v>8789872</c:v>
                </c:pt>
                <c:pt idx="6">
                  <c:v>8815319</c:v>
                </c:pt>
                <c:pt idx="7">
                  <c:v>8845696</c:v>
                </c:pt>
                <c:pt idx="8">
                  <c:v>8865052</c:v>
                </c:pt>
                <c:pt idx="9">
                  <c:v>8862683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6A-4977-9069-47F1B80C8F22}"/>
            </c:ext>
          </c:extLst>
        </c:ser>
        <c:ser>
          <c:idx val="0"/>
          <c:order val="1"/>
          <c:tx>
            <c:strRef>
              <c:f>'Oct &amp; May Report'!$AZ$10</c:f>
              <c:strCache>
                <c:ptCount val="1"/>
                <c:pt idx="0">
                  <c:v>Renewal Levy Revenue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'Oct &amp; May Report'!$AX$11:$AX$20</c:f>
              <c:numCache>
                <c:formatCode>0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'Oct &amp; May Report'!$AZ$11:$AZ$20</c:f>
              <c:numCache>
                <c:formatCode>"$"#,##0_);[Red]\("$"#,##0\)</c:formatCode>
                <c:ptCount val="10"/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6A-4977-9069-47F1B80C8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94371568"/>
        <c:axId val="494371960"/>
      </c:barChart>
      <c:catAx>
        <c:axId val="4943715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494371960"/>
        <c:crosses val="autoZero"/>
        <c:auto val="1"/>
        <c:lblAlgn val="ctr"/>
        <c:lblOffset val="100"/>
        <c:noMultiLvlLbl val="0"/>
      </c:catAx>
      <c:valAx>
        <c:axId val="49437196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crossAx val="494371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091897649008272"/>
          <c:y val="0.90397808394282853"/>
          <c:w val="0.60319397127965679"/>
          <c:h val="9.602191605717141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100">
          <a:latin typeface="+mj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Actual</a:t>
            </a:r>
            <a:r>
              <a:rPr lang="en-US" dirty="0"/>
              <a:t>                                                </a:t>
            </a:r>
            <a:r>
              <a:rPr lang="en-US" dirty="0">
                <a:solidFill>
                  <a:srgbClr val="CC0000"/>
                </a:solidFill>
              </a:rPr>
              <a:t>Projected</a:t>
            </a:r>
          </a:p>
        </c:rich>
      </c:tx>
      <c:layout>
        <c:manualLayout>
          <c:xMode val="edge"/>
          <c:yMode val="edge"/>
          <c:x val="0.36856976081131915"/>
          <c:y val="0.1654605181567169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15626998485607"/>
          <c:y val="0.15028417339731531"/>
          <c:w val="0.83158675101613211"/>
          <c:h val="0.66885165770678601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550-4E4D-AFDD-9F2F583722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550-4E4D-AFDD-9F2F583722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7550-4E4D-AFDD-9F2F583722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7550-4E4D-AFDD-9F2F5837225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7550-4E4D-AFDD-9F2F58372253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[1]Revenue!$D$154:$D$163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[1]Revenue!$E$234:$E$243</c:f>
              <c:numCache>
                <c:formatCode>General</c:formatCode>
                <c:ptCount val="10"/>
                <c:pt idx="0">
                  <c:v>5038105</c:v>
                </c:pt>
                <c:pt idx="1">
                  <c:v>5457404</c:v>
                </c:pt>
                <c:pt idx="2">
                  <c:v>5972339</c:v>
                </c:pt>
                <c:pt idx="3">
                  <c:v>6264552</c:v>
                </c:pt>
                <c:pt idx="4">
                  <c:v>6474970.9699999997</c:v>
                </c:pt>
                <c:pt idx="5">
                  <c:v>6528776</c:v>
                </c:pt>
                <c:pt idx="6">
                  <c:v>6716724</c:v>
                </c:pt>
                <c:pt idx="7">
                  <c:v>6914244</c:v>
                </c:pt>
                <c:pt idx="8">
                  <c:v>7118330</c:v>
                </c:pt>
                <c:pt idx="9">
                  <c:v>7321272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50-4E4D-AFDD-9F2F58372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94371568"/>
        <c:axId val="494371960"/>
      </c:barChart>
      <c:catAx>
        <c:axId val="49437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94371960"/>
        <c:crosses val="autoZero"/>
        <c:auto val="1"/>
        <c:lblAlgn val="ctr"/>
        <c:lblOffset val="100"/>
        <c:noMultiLvlLbl val="0"/>
      </c:catAx>
      <c:valAx>
        <c:axId val="49437196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94371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25400">
      <a:solidFill>
        <a:sysClr val="windowText" lastClr="000000"/>
      </a:solidFill>
    </a:ln>
  </c:spPr>
  <c:txPr>
    <a:bodyPr/>
    <a:lstStyle/>
    <a:p>
      <a:pPr>
        <a:defRPr sz="1100">
          <a:latin typeface="+mj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en-US" sz="1400" dirty="0"/>
              <a:t>Historic vs. </a:t>
            </a:r>
            <a:r>
              <a:rPr lang="en-US" sz="1400" b="1" u="dotted" baseline="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Projected Enrollment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387723111936752E-2"/>
          <c:y val="8.8286517545683257E-2"/>
          <c:w val="0.94421255359805267"/>
          <c:h val="0.852185357187650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E3-4E55-9FA1-536FEF1EC2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E3-4E55-9FA1-536FEF1EC2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E3-4E55-9FA1-536FEF1EC2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E3-4E55-9FA1-536FEF1EC23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E3-4E55-9FA1-536FEF1EC2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E3-4E55-9FA1-536FEF1EC23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EE3-4E55-9FA1-536FEF1EC2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EE3-4E55-9FA1-536FEF1EC23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EE3-4E55-9FA1-536FEF1EC23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EE3-4E55-9FA1-536FEF1EC23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EE3-4E55-9FA1-536FEF1EC23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EE3-4E55-9FA1-536FEF1EC23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EE3-4E55-9FA1-536FEF1EC23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EE3-4E55-9FA1-536FEF1EC23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EE3-4E55-9FA1-536FEF1EC23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EE3-4E55-9FA1-536FEF1EC23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EE3-4E55-9FA1-536FEF1EC23E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E3-4E55-9FA1-536FEF1EC23E}"/>
                </c:ext>
              </c:extLst>
            </c:dLbl>
            <c:dLbl>
              <c:idx val="11"/>
              <c:layout>
                <c:manualLayout>
                  <c:x val="0"/>
                  <c:y val="4.5042018402427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EE3-4E55-9FA1-536FEF1EC23E}"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DEE3-4E55-9FA1-536FEF1EC2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(modeling!$K$280,modeling!$C$282:$K$282,modeling!$C$284:$I$284)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 P</c:v>
                </c:pt>
                <c:pt idx="13">
                  <c:v>2020 P</c:v>
                </c:pt>
                <c:pt idx="14">
                  <c:v>2021 P</c:v>
                </c:pt>
                <c:pt idx="15">
                  <c:v>2022 P</c:v>
                </c:pt>
                <c:pt idx="16">
                  <c:v>2023 P</c:v>
                </c:pt>
              </c:strCache>
            </c:strRef>
          </c:cat>
          <c:val>
            <c:numRef>
              <c:f>(modeling!$K$281,modeling!$C$283:$K$283,modeling!$C$285:$I$285)</c:f>
              <c:numCache>
                <c:formatCode>#,##0</c:formatCode>
                <c:ptCount val="17"/>
                <c:pt idx="0">
                  <c:v>1733</c:v>
                </c:pt>
                <c:pt idx="1">
                  <c:v>1752</c:v>
                </c:pt>
                <c:pt idx="2">
                  <c:v>1771</c:v>
                </c:pt>
                <c:pt idx="3">
                  <c:v>1743</c:v>
                </c:pt>
                <c:pt idx="4">
                  <c:v>1730</c:v>
                </c:pt>
                <c:pt idx="5">
                  <c:v>1658</c:v>
                </c:pt>
                <c:pt idx="6">
                  <c:v>1672</c:v>
                </c:pt>
                <c:pt idx="7">
                  <c:v>1682</c:v>
                </c:pt>
                <c:pt idx="8">
                  <c:v>1748</c:v>
                </c:pt>
                <c:pt idx="9">
                  <c:v>1752</c:v>
                </c:pt>
                <c:pt idx="10">
                  <c:v>1724</c:v>
                </c:pt>
                <c:pt idx="11">
                  <c:v>1752</c:v>
                </c:pt>
                <c:pt idx="12">
                  <c:v>1744</c:v>
                </c:pt>
                <c:pt idx="13">
                  <c:v>1769.7149346533408</c:v>
                </c:pt>
                <c:pt idx="14">
                  <c:v>1794.2149615656915</c:v>
                </c:pt>
                <c:pt idx="15">
                  <c:v>1780.810988856075</c:v>
                </c:pt>
                <c:pt idx="16">
                  <c:v>1807.109801907068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EE3-4E55-9FA1-536FEF1EC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7"/>
        <c:axId val="210273024"/>
        <c:axId val="210274560"/>
      </c:barChart>
      <c:catAx>
        <c:axId val="2102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274560"/>
        <c:crosses val="autoZero"/>
        <c:auto val="1"/>
        <c:lblAlgn val="ctr"/>
        <c:lblOffset val="100"/>
        <c:noMultiLvlLbl val="0"/>
      </c:catAx>
      <c:valAx>
        <c:axId val="210274560"/>
        <c:scaling>
          <c:orientation val="minMax"/>
          <c:min val="1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2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Headcount vs. Funded ADM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Sheet1!$B$32</c:f>
              <c:strCache>
                <c:ptCount val="1"/>
                <c:pt idx="0">
                  <c:v>Headcount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Sheet1!$A$33:$A$42</c:f>
              <c:strCache>
                <c:ptCount val="10"/>
                <c:pt idx="0">
                  <c:v>A 2014</c:v>
                </c:pt>
                <c:pt idx="1">
                  <c:v>A 2015</c:v>
                </c:pt>
                <c:pt idx="2">
                  <c:v>A 2016</c:v>
                </c:pt>
                <c:pt idx="3">
                  <c:v>A 2017</c:v>
                </c:pt>
                <c:pt idx="4">
                  <c:v>A 2018</c:v>
                </c:pt>
                <c:pt idx="5">
                  <c:v>P 2019</c:v>
                </c:pt>
                <c:pt idx="6">
                  <c:v>P 2020</c:v>
                </c:pt>
                <c:pt idx="7">
                  <c:v>P 2021</c:v>
                </c:pt>
                <c:pt idx="8">
                  <c:v>P 2022</c:v>
                </c:pt>
                <c:pt idx="9">
                  <c:v>P 2023</c:v>
                </c:pt>
              </c:strCache>
            </c:strRef>
          </c:cat>
          <c:val>
            <c:numRef>
              <c:f>Sheet1!$B$33:$B$42</c:f>
              <c:numCache>
                <c:formatCode>#,##0</c:formatCode>
                <c:ptCount val="10"/>
                <c:pt idx="0">
                  <c:v>1682</c:v>
                </c:pt>
                <c:pt idx="1">
                  <c:v>1748</c:v>
                </c:pt>
                <c:pt idx="2">
                  <c:v>1752</c:v>
                </c:pt>
                <c:pt idx="3">
                  <c:v>1724</c:v>
                </c:pt>
                <c:pt idx="4">
                  <c:v>1752</c:v>
                </c:pt>
                <c:pt idx="5" formatCode="#,##0_);\(#,##0\)">
                  <c:v>1744</c:v>
                </c:pt>
                <c:pt idx="6" formatCode="#,##0_);\(#,##0\)">
                  <c:v>1769.7149346533408</c:v>
                </c:pt>
                <c:pt idx="7" formatCode="#,##0_);\(#,##0\)">
                  <c:v>1794.2149615656915</c:v>
                </c:pt>
                <c:pt idx="8" formatCode="#,##0_);\(#,##0\)">
                  <c:v>1780.810988856075</c:v>
                </c:pt>
                <c:pt idx="9" formatCode="#,##0_);\(#,##0\)">
                  <c:v>1807.109801907068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7-4E03-9DDF-51ADD4D379DA}"/>
            </c:ext>
          </c:extLst>
        </c:ser>
        <c:ser>
          <c:idx val="1"/>
          <c:order val="1"/>
          <c:tx>
            <c:strRef>
              <c:f>Sheet1!$C$32</c:f>
              <c:strCache>
                <c:ptCount val="1"/>
                <c:pt idx="0">
                  <c:v>ADM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Sheet1!$A$33:$A$42</c:f>
              <c:strCache>
                <c:ptCount val="10"/>
                <c:pt idx="0">
                  <c:v>A 2014</c:v>
                </c:pt>
                <c:pt idx="1">
                  <c:v>A 2015</c:v>
                </c:pt>
                <c:pt idx="2">
                  <c:v>A 2016</c:v>
                </c:pt>
                <c:pt idx="3">
                  <c:v>A 2017</c:v>
                </c:pt>
                <c:pt idx="4">
                  <c:v>A 2018</c:v>
                </c:pt>
                <c:pt idx="5">
                  <c:v>P 2019</c:v>
                </c:pt>
                <c:pt idx="6">
                  <c:v>P 2020</c:v>
                </c:pt>
                <c:pt idx="7">
                  <c:v>P 2021</c:v>
                </c:pt>
                <c:pt idx="8">
                  <c:v>P 2022</c:v>
                </c:pt>
                <c:pt idx="9">
                  <c:v>P 2023</c:v>
                </c:pt>
              </c:strCache>
            </c:strRef>
          </c:cat>
          <c:val>
            <c:numRef>
              <c:f>Sheet1!$C$33:$C$42</c:f>
              <c:numCache>
                <c:formatCode>#,##0_);\(#,##0\)</c:formatCode>
                <c:ptCount val="10"/>
                <c:pt idx="0">
                  <c:v>1656.94</c:v>
                </c:pt>
                <c:pt idx="1">
                  <c:v>1698.23</c:v>
                </c:pt>
                <c:pt idx="2">
                  <c:v>1648.35</c:v>
                </c:pt>
                <c:pt idx="3">
                  <c:v>1611.05</c:v>
                </c:pt>
                <c:pt idx="4">
                  <c:v>1594.33</c:v>
                </c:pt>
                <c:pt idx="5">
                  <c:v>1574.778</c:v>
                </c:pt>
                <c:pt idx="6">
                  <c:v>1588.9054972902748</c:v>
                </c:pt>
                <c:pt idx="7">
                  <c:v>1613.8243882069164</c:v>
                </c:pt>
                <c:pt idx="8">
                  <c:v>1601.3780713574672</c:v>
                </c:pt>
                <c:pt idx="9">
                  <c:v>1628.1170798024345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7-4E03-9DDF-51ADD4D37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081752"/>
        <c:axId val="889084048"/>
      </c:barChart>
      <c:catAx>
        <c:axId val="88908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084048"/>
        <c:crosses val="autoZero"/>
        <c:auto val="1"/>
        <c:lblAlgn val="ctr"/>
        <c:lblOffset val="100"/>
        <c:noMultiLvlLbl val="0"/>
      </c:catAx>
      <c:valAx>
        <c:axId val="88908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08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25400">
      <a:solidFill>
        <a:sysClr val="windowText" lastClr="000000"/>
      </a:solidFill>
    </a:ln>
    <a:effectLst/>
  </c:spPr>
  <c:txPr>
    <a:bodyPr/>
    <a:lstStyle/>
    <a:p>
      <a:pPr>
        <a:defRPr sz="1600" b="1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Open Enrollment as a Portion</a:t>
            </a:r>
            <a:r>
              <a:rPr lang="en-US" baseline="0" dirty="0"/>
              <a:t> of Headcount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3"/>
          <c:order val="3"/>
          <c:tx>
            <c:strRef>
              <c:f>Sheet1!$E$32</c:f>
              <c:strCache>
                <c:ptCount val="1"/>
                <c:pt idx="0">
                  <c:v>Non- Open Enrolled Headcount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Sheet1!$A$33:$A$42</c:f>
              <c:strCache>
                <c:ptCount val="10"/>
                <c:pt idx="0">
                  <c:v>A 2014</c:v>
                </c:pt>
                <c:pt idx="1">
                  <c:v>A 2015</c:v>
                </c:pt>
                <c:pt idx="2">
                  <c:v>A 2016</c:v>
                </c:pt>
                <c:pt idx="3">
                  <c:v>A 2017</c:v>
                </c:pt>
                <c:pt idx="4">
                  <c:v>A 2018</c:v>
                </c:pt>
                <c:pt idx="5">
                  <c:v>P 2019</c:v>
                </c:pt>
                <c:pt idx="6">
                  <c:v>P 2020</c:v>
                </c:pt>
                <c:pt idx="7">
                  <c:v>P 2021</c:v>
                </c:pt>
                <c:pt idx="8">
                  <c:v>P 2022</c:v>
                </c:pt>
                <c:pt idx="9">
                  <c:v>P 2023</c:v>
                </c:pt>
              </c:strCache>
            </c:strRef>
          </c:cat>
          <c:val>
            <c:numRef>
              <c:f>Sheet1!$E$33:$E$42</c:f>
              <c:numCache>
                <c:formatCode>#,##0_);\(#,##0\)</c:formatCode>
                <c:ptCount val="10"/>
                <c:pt idx="0">
                  <c:v>1600.431</c:v>
                </c:pt>
                <c:pt idx="1">
                  <c:v>1613.6980000000001</c:v>
                </c:pt>
                <c:pt idx="2">
                  <c:v>1599.798</c:v>
                </c:pt>
                <c:pt idx="3">
                  <c:v>1549.6410000000001</c:v>
                </c:pt>
                <c:pt idx="4">
                  <c:v>1541.2739999999999</c:v>
                </c:pt>
                <c:pt idx="5">
                  <c:v>1483.596</c:v>
                </c:pt>
                <c:pt idx="6">
                  <c:v>1509.3109346533408</c:v>
                </c:pt>
                <c:pt idx="7">
                  <c:v>1533.8109615656915</c:v>
                </c:pt>
                <c:pt idx="8">
                  <c:v>1520.406988856075</c:v>
                </c:pt>
                <c:pt idx="9">
                  <c:v>1546.705801907068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D-44E4-BCF2-8A4B09C8969D}"/>
            </c:ext>
          </c:extLst>
        </c:ser>
        <c:ser>
          <c:idx val="4"/>
          <c:order val="4"/>
          <c:tx>
            <c:strRef>
              <c:f>Sheet1!$F$32</c:f>
              <c:strCache>
                <c:ptCount val="1"/>
                <c:pt idx="0">
                  <c:v>Open Enroll 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Sheet1!$A$33:$A$42</c:f>
              <c:strCache>
                <c:ptCount val="10"/>
                <c:pt idx="0">
                  <c:v>A 2014</c:v>
                </c:pt>
                <c:pt idx="1">
                  <c:v>A 2015</c:v>
                </c:pt>
                <c:pt idx="2">
                  <c:v>A 2016</c:v>
                </c:pt>
                <c:pt idx="3">
                  <c:v>A 2017</c:v>
                </c:pt>
                <c:pt idx="4">
                  <c:v>A 2018</c:v>
                </c:pt>
                <c:pt idx="5">
                  <c:v>P 2019</c:v>
                </c:pt>
                <c:pt idx="6">
                  <c:v>P 2020</c:v>
                </c:pt>
                <c:pt idx="7">
                  <c:v>P 2021</c:v>
                </c:pt>
                <c:pt idx="8">
                  <c:v>P 2022</c:v>
                </c:pt>
                <c:pt idx="9">
                  <c:v>P 2023</c:v>
                </c:pt>
              </c:strCache>
            </c:strRef>
          </c:cat>
          <c:val>
            <c:numRef>
              <c:f>Sheet1!$F$33:$F$42</c:f>
              <c:numCache>
                <c:formatCode>#,##0_);\(#,##0\)</c:formatCode>
                <c:ptCount val="10"/>
                <c:pt idx="0">
                  <c:v>81.569000000000003</c:v>
                </c:pt>
                <c:pt idx="1">
                  <c:v>134.30199999999999</c:v>
                </c:pt>
                <c:pt idx="2">
                  <c:v>152.202</c:v>
                </c:pt>
                <c:pt idx="3">
                  <c:v>174.35900000000001</c:v>
                </c:pt>
                <c:pt idx="4">
                  <c:v>210.726</c:v>
                </c:pt>
                <c:pt idx="5">
                  <c:v>260.404</c:v>
                </c:pt>
                <c:pt idx="6">
                  <c:v>260.404</c:v>
                </c:pt>
                <c:pt idx="7">
                  <c:v>260.404</c:v>
                </c:pt>
                <c:pt idx="8">
                  <c:v>260.404</c:v>
                </c:pt>
                <c:pt idx="9">
                  <c:v>260.404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D-44E4-BCF2-8A4B09C89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7882560"/>
        <c:axId val="947889776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Sheet1!$B$32</c15:sqref>
                        </c15:formulaRef>
                      </c:ext>
                    </c:extLst>
                    <c:strCache>
                      <c:ptCount val="1"/>
                      <c:pt idx="0">
                        <c:v>Headcount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Sheet1!$A$33:$A$42</c15:sqref>
                        </c15:formulaRef>
                      </c:ext>
                    </c:extLst>
                    <c:strCache>
                      <c:ptCount val="10"/>
                      <c:pt idx="0">
                        <c:v>A 2014</c:v>
                      </c:pt>
                      <c:pt idx="1">
                        <c:v>A 2015</c:v>
                      </c:pt>
                      <c:pt idx="2">
                        <c:v>A 2016</c:v>
                      </c:pt>
                      <c:pt idx="3">
                        <c:v>A 2017</c:v>
                      </c:pt>
                      <c:pt idx="4">
                        <c:v>A 2018</c:v>
                      </c:pt>
                      <c:pt idx="5">
                        <c:v>P 2019</c:v>
                      </c:pt>
                      <c:pt idx="6">
                        <c:v>P 2020</c:v>
                      </c:pt>
                      <c:pt idx="7">
                        <c:v>P 2021</c:v>
                      </c:pt>
                      <c:pt idx="8">
                        <c:v>P 2022</c:v>
                      </c:pt>
                      <c:pt idx="9">
                        <c:v>P 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Sheet1!$B$33:$B$42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0">
                        <c:v>1682</c:v>
                      </c:pt>
                      <c:pt idx="1">
                        <c:v>1748</c:v>
                      </c:pt>
                      <c:pt idx="2">
                        <c:v>1752</c:v>
                      </c:pt>
                      <c:pt idx="3">
                        <c:v>1724</c:v>
                      </c:pt>
                      <c:pt idx="4">
                        <c:v>1752</c:v>
                      </c:pt>
                      <c:pt idx="5" formatCode="#,##0_);\(#,##0\)">
                        <c:v>1744</c:v>
                      </c:pt>
                      <c:pt idx="6" formatCode="#,##0_);\(#,##0\)">
                        <c:v>1769.7149346533408</c:v>
                      </c:pt>
                      <c:pt idx="7" formatCode="#,##0_);\(#,##0\)">
                        <c:v>1794.2149615656915</c:v>
                      </c:pt>
                      <c:pt idx="8" formatCode="#,##0_);\(#,##0\)">
                        <c:v>1780.810988856075</c:v>
                      </c:pt>
                      <c:pt idx="9" formatCode="#,##0_);\(#,##0\)">
                        <c:v>1807.109801907068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FCD-44E4-BCF2-8A4B09C8969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Sheet1!$C$32</c15:sqref>
                        </c15:formulaRef>
                      </c:ext>
                    </c:extLst>
                    <c:strCache>
                      <c:ptCount val="1"/>
                      <c:pt idx="0">
                        <c:v>ADM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Sheet1!$A$33:$A$42</c15:sqref>
                        </c15:formulaRef>
                      </c:ext>
                    </c:extLst>
                    <c:strCache>
                      <c:ptCount val="10"/>
                      <c:pt idx="0">
                        <c:v>A 2014</c:v>
                      </c:pt>
                      <c:pt idx="1">
                        <c:v>A 2015</c:v>
                      </c:pt>
                      <c:pt idx="2">
                        <c:v>A 2016</c:v>
                      </c:pt>
                      <c:pt idx="3">
                        <c:v>A 2017</c:v>
                      </c:pt>
                      <c:pt idx="4">
                        <c:v>A 2018</c:v>
                      </c:pt>
                      <c:pt idx="5">
                        <c:v>P 2019</c:v>
                      </c:pt>
                      <c:pt idx="6">
                        <c:v>P 2020</c:v>
                      </c:pt>
                      <c:pt idx="7">
                        <c:v>P 2021</c:v>
                      </c:pt>
                      <c:pt idx="8">
                        <c:v>P 2022</c:v>
                      </c:pt>
                      <c:pt idx="9">
                        <c:v>P 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Sheet1!$C$33:$C$42</c15:sqref>
                        </c15:formulaRef>
                      </c:ext>
                    </c:extLst>
                    <c:numCache>
                      <c:formatCode>#,##0_);\(#,##0\)</c:formatCode>
                      <c:ptCount val="10"/>
                      <c:pt idx="0">
                        <c:v>1656.94</c:v>
                      </c:pt>
                      <c:pt idx="1">
                        <c:v>1698.23</c:v>
                      </c:pt>
                      <c:pt idx="2">
                        <c:v>1648.35</c:v>
                      </c:pt>
                      <c:pt idx="3">
                        <c:v>1611.05</c:v>
                      </c:pt>
                      <c:pt idx="4">
                        <c:v>1594.33</c:v>
                      </c:pt>
                      <c:pt idx="5">
                        <c:v>1574.778</c:v>
                      </c:pt>
                      <c:pt idx="6">
                        <c:v>1588.9054972902748</c:v>
                      </c:pt>
                      <c:pt idx="7">
                        <c:v>1613.8243882069164</c:v>
                      </c:pt>
                      <c:pt idx="8">
                        <c:v>1601.3780713574672</c:v>
                      </c:pt>
                      <c:pt idx="9">
                        <c:v>1628.1170798024345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FCD-44E4-BCF2-8A4B09C8969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Sheet1!$D$32</c15:sqref>
                        </c15:formulaRef>
                      </c:ext>
                    </c:extLst>
                    <c:strCache>
                      <c:ptCount val="1"/>
                      <c:pt idx="0">
                        <c:v>ADM % of Headcount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Sheet1!$A$33:$A$42</c15:sqref>
                        </c15:formulaRef>
                      </c:ext>
                    </c:extLst>
                    <c:strCache>
                      <c:ptCount val="10"/>
                      <c:pt idx="0">
                        <c:v>A 2014</c:v>
                      </c:pt>
                      <c:pt idx="1">
                        <c:v>A 2015</c:v>
                      </c:pt>
                      <c:pt idx="2">
                        <c:v>A 2016</c:v>
                      </c:pt>
                      <c:pt idx="3">
                        <c:v>A 2017</c:v>
                      </c:pt>
                      <c:pt idx="4">
                        <c:v>A 2018</c:v>
                      </c:pt>
                      <c:pt idx="5">
                        <c:v>P 2019</c:v>
                      </c:pt>
                      <c:pt idx="6">
                        <c:v>P 2020</c:v>
                      </c:pt>
                      <c:pt idx="7">
                        <c:v>P 2021</c:v>
                      </c:pt>
                      <c:pt idx="8">
                        <c:v>P 2022</c:v>
                      </c:pt>
                      <c:pt idx="9">
                        <c:v>P 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Sheet1!$D$33:$D$42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0.98510107015457793</c:v>
                      </c:pt>
                      <c:pt idx="1">
                        <c:v>0.9715274599542334</c:v>
                      </c:pt>
                      <c:pt idx="2">
                        <c:v>0.94083904109589034</c:v>
                      </c:pt>
                      <c:pt idx="3">
                        <c:v>0.934483758700696</c:v>
                      </c:pt>
                      <c:pt idx="4">
                        <c:v>0.91000570776255707</c:v>
                      </c:pt>
                      <c:pt idx="5">
                        <c:v>0.90296903669724771</c:v>
                      </c:pt>
                      <c:pt idx="6">
                        <c:v>0.89783132084010819</c:v>
                      </c:pt>
                      <c:pt idx="7">
                        <c:v>0.89945988790475795</c:v>
                      </c:pt>
                      <c:pt idx="8">
                        <c:v>0.8992408971971424</c:v>
                      </c:pt>
                      <c:pt idx="9">
                        <c:v>0.90095083214327099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FCD-44E4-BCF2-8A4B09C8969D}"/>
                  </c:ext>
                </c:extLst>
              </c15:ser>
            </c15:filteredBarSeries>
          </c:ext>
        </c:extLst>
      </c:bar3DChart>
      <c:catAx>
        <c:axId val="9478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89776"/>
        <c:crosses val="autoZero"/>
        <c:auto val="1"/>
        <c:lblAlgn val="ctr"/>
        <c:lblOffset val="100"/>
        <c:noMultiLvlLbl val="0"/>
      </c:catAx>
      <c:valAx>
        <c:axId val="9478897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882560"/>
        <c:crosses val="autoZero"/>
        <c:crossBetween val="between"/>
        <c:majorUnit val="200"/>
        <c:min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2540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4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6267345394194"/>
          <c:y val="0.12600594592795469"/>
          <c:w val="0.77462796747896778"/>
          <c:h val="0.68235088279971601"/>
        </c:manualLayout>
      </c:layout>
      <c:pie3DChart>
        <c:varyColors val="1"/>
        <c:ser>
          <c:idx val="0"/>
          <c:order val="0"/>
          <c:tx>
            <c:strRef>
              <c:f>'Oct &amp; May Report'!$EG$8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3-37DE-49D6-81D8-B6034A206BD4}"/>
              </c:ext>
            </c:extLst>
          </c:dPt>
          <c:dLbls>
            <c:dLbl>
              <c:idx val="2"/>
              <c:layout>
                <c:manualLayout>
                  <c:x val="-0.14662728766824357"/>
                  <c:y val="-0.247038624468118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DE-49D6-81D8-B6034A206BD4}"/>
                </c:ext>
              </c:extLst>
            </c:dLbl>
            <c:dLbl>
              <c:idx val="3"/>
              <c:layout>
                <c:manualLayout>
                  <c:x val="0.28979185862251533"/>
                  <c:y val="9.92394893675132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DE-49D6-81D8-B6034A206BD4}"/>
                </c:ext>
              </c:extLst>
            </c:dLbl>
            <c:dLbl>
              <c:idx val="6"/>
              <c:layout>
                <c:manualLayout>
                  <c:x val="-0.1108900674742473"/>
                  <c:y val="-0.123731961534604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7DE-49D6-81D8-B6034A206BD4}"/>
                </c:ext>
              </c:extLst>
            </c:dLbl>
            <c:dLbl>
              <c:idx val="7"/>
              <c:layout>
                <c:manualLayout>
                  <c:x val="-0.11288299313575306"/>
                  <c:y val="-0.217743683317385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DE-49D6-81D8-B6034A206BD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'Oct &amp; May Report'!$EF$9:$EF$16</c:f>
              <c:strCache>
                <c:ptCount val="8"/>
                <c:pt idx="0">
                  <c:v>Salaries</c:v>
                </c:pt>
                <c:pt idx="1">
                  <c:v>Benefits</c:v>
                </c:pt>
                <c:pt idx="2">
                  <c:v>Purch Serv</c:v>
                </c:pt>
                <c:pt idx="3">
                  <c:v>Supp &amp; Mat</c:v>
                </c:pt>
                <c:pt idx="4">
                  <c:v>Capital Outlay</c:v>
                </c:pt>
                <c:pt idx="5">
                  <c:v>Intergov &amp; Debt</c:v>
                </c:pt>
                <c:pt idx="6">
                  <c:v>Othr Objects</c:v>
                </c:pt>
                <c:pt idx="7">
                  <c:v>Othr Uses</c:v>
                </c:pt>
              </c:strCache>
            </c:strRef>
          </c:cat>
          <c:val>
            <c:numRef>
              <c:f>'Oct &amp; May Report'!$EG$9:$EG$16</c:f>
              <c:numCache>
                <c:formatCode>0.0%</c:formatCode>
                <c:ptCount val="8"/>
                <c:pt idx="0">
                  <c:v>0.51989116408336888</c:v>
                </c:pt>
                <c:pt idx="1">
                  <c:v>0.18762160517602181</c:v>
                </c:pt>
                <c:pt idx="2">
                  <c:v>0.23633816460220544</c:v>
                </c:pt>
                <c:pt idx="3">
                  <c:v>2.1428875934380771E-2</c:v>
                </c:pt>
                <c:pt idx="4">
                  <c:v>6.7494752265843038E-3</c:v>
                </c:pt>
                <c:pt idx="5">
                  <c:v>0</c:v>
                </c:pt>
                <c:pt idx="6">
                  <c:v>1.3954967675909046E-2</c:v>
                </c:pt>
                <c:pt idx="7">
                  <c:v>1.4015747301529748E-2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E-49D6-81D8-B6034A206BD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tx1"/>
    </a:solidFill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Salaries &amp; Benefits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Sheet2!$A$27</c:f>
              <c:strCache>
                <c:ptCount val="1"/>
                <c:pt idx="0">
                  <c:v>Salaries Total</c:v>
                </c:pt>
              </c:strCache>
            </c:strRef>
          </c:tx>
          <c:spPr>
            <a:solidFill>
              <a:srgbClr val="FA731A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Sheet2!$B$26:$G$26</c:f>
              <c:strCache>
                <c:ptCount val="6"/>
                <c:pt idx="0">
                  <c:v>2018- Actual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Sheet2!$B$27:$G$27</c:f>
              <c:numCache>
                <c:formatCode>_(* #,##0_);_(* \(#,##0\);_(* "-"??_);_(@_)</c:formatCode>
                <c:ptCount val="6"/>
                <c:pt idx="0">
                  <c:v>8653101.9900000021</c:v>
                </c:pt>
                <c:pt idx="1">
                  <c:v>9380967</c:v>
                </c:pt>
                <c:pt idx="2">
                  <c:v>9947540</c:v>
                </c:pt>
                <c:pt idx="3">
                  <c:v>10377185</c:v>
                </c:pt>
                <c:pt idx="4">
                  <c:v>10816091</c:v>
                </c:pt>
                <c:pt idx="5">
                  <c:v>11272668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3-41DE-8695-F950BA6F08E8}"/>
            </c:ext>
          </c:extLst>
        </c:ser>
        <c:ser>
          <c:idx val="5"/>
          <c:order val="5"/>
          <c:tx>
            <c:strRef>
              <c:f>Sheet2!$A$32</c:f>
              <c:strCache>
                <c:ptCount val="1"/>
                <c:pt idx="0">
                  <c:v>Benefits Total</c:v>
                </c:pt>
              </c:strCache>
            </c:strRef>
          </c:tx>
          <c:spPr>
            <a:solidFill>
              <a:srgbClr val="8EBBD2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Sheet2!$B$26:$G$26</c:f>
              <c:strCache>
                <c:ptCount val="6"/>
                <c:pt idx="0">
                  <c:v>2018- Actual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Sheet2!$B$32:$G$32</c:f>
              <c:numCache>
                <c:formatCode>_(* #,##0_);_(* \(#,##0\);_(* "-"??_);_(@_)</c:formatCode>
                <c:ptCount val="6"/>
                <c:pt idx="0">
                  <c:v>3122786.0700000003</c:v>
                </c:pt>
                <c:pt idx="1">
                  <c:v>3795433</c:v>
                </c:pt>
                <c:pt idx="2">
                  <c:v>4080525</c:v>
                </c:pt>
                <c:pt idx="3">
                  <c:v>4403975</c:v>
                </c:pt>
                <c:pt idx="4">
                  <c:v>4756291</c:v>
                </c:pt>
                <c:pt idx="5">
                  <c:v>5142148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3-41DE-8695-F950BA6F0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8826080"/>
        <c:axId val="958815912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Sheet2!$A$28</c15:sqref>
                        </c15:formulaRef>
                      </c:ext>
                    </c:extLst>
                    <c:strCache>
                      <c:ptCount val="1"/>
                      <c:pt idx="0">
                        <c:v>YOY $ Change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Sheet2!$B$26:$G$26</c15:sqref>
                        </c15:formulaRef>
                      </c:ext>
                    </c:extLst>
                    <c:strCache>
                      <c:ptCount val="6"/>
                      <c:pt idx="0">
                        <c:v>2018- Actual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Sheet2!$B$28:$G$28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362261.99000000209</c:v>
                      </c:pt>
                      <c:pt idx="1">
                        <c:v>727865.00999999791</c:v>
                      </c:pt>
                      <c:pt idx="2">
                        <c:v>566573</c:v>
                      </c:pt>
                      <c:pt idx="3">
                        <c:v>429645</c:v>
                      </c:pt>
                      <c:pt idx="4">
                        <c:v>438906</c:v>
                      </c:pt>
                      <c:pt idx="5">
                        <c:v>456577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933-41DE-8695-F950BA6F08E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Sheet2!$A$29</c15:sqref>
                        </c15:formulaRef>
                      </c:ext>
                    </c:extLst>
                    <c:strCache>
                      <c:ptCount val="1"/>
                      <c:pt idx="0">
                        <c:v>YOY % Change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Sheet2!$B$26:$G$26</c15:sqref>
                        </c15:formulaRef>
                      </c:ext>
                    </c:extLst>
                    <c:strCache>
                      <c:ptCount val="6"/>
                      <c:pt idx="0">
                        <c:v>2018- Actual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Sheet2!$B$29:$G$29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4.3694244491511366E-2</c:v>
                      </c:pt>
                      <c:pt idx="1">
                        <c:v>8.4116078932290242E-2</c:v>
                      </c:pt>
                      <c:pt idx="2">
                        <c:v>6.03960124793105E-2</c:v>
                      </c:pt>
                      <c:pt idx="3">
                        <c:v>4.3191080407819424E-2</c:v>
                      </c:pt>
                      <c:pt idx="4">
                        <c:v>4.2295285282087577E-2</c:v>
                      </c:pt>
                      <c:pt idx="5">
                        <c:v>4.221275505170953E-2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933-41DE-8695-F950BA6F08E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Sheet2!$A$30</c15:sqref>
                        </c15:formulaRef>
                      </c:ext>
                    </c:extLst>
                    <c:strCache>
                      <c:ptCount val="1"/>
                      <c:pt idx="0">
                        <c:v>Percentage of Total Budget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Sheet2!$B$26:$G$26</c15:sqref>
                        </c15:formulaRef>
                      </c:ext>
                    </c:extLst>
                    <c:strCache>
                      <c:ptCount val="6"/>
                      <c:pt idx="0">
                        <c:v>2018- Actual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Sheet2!$B$30:$G$30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0.51989116408336888</c:v>
                      </c:pt>
                      <c:pt idx="1">
                        <c:v>0.51556185035529711</c:v>
                      </c:pt>
                      <c:pt idx="2">
                        <c:v>0.51439977453892949</c:v>
                      </c:pt>
                      <c:pt idx="3">
                        <c:v>0.51553646283608257</c:v>
                      </c:pt>
                      <c:pt idx="4">
                        <c:v>0.52667263291104605</c:v>
                      </c:pt>
                      <c:pt idx="5">
                        <c:v>0.51844662873289804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933-41DE-8695-F950BA6F08E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Sheet2!$A$31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Sheet2!$B$26:$G$26</c15:sqref>
                        </c15:formulaRef>
                      </c:ext>
                    </c:extLst>
                    <c:strCache>
                      <c:ptCount val="6"/>
                      <c:pt idx="0">
                        <c:v>2018- Actual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Sheet2!$B$31:$G$31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933-41DE-8695-F950BA6F08E8}"/>
                  </c:ext>
                </c:extLst>
              </c15:ser>
            </c15:filteredBarSeries>
          </c:ext>
        </c:extLst>
      </c:bar3DChart>
      <c:catAx>
        <c:axId val="9588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815912"/>
        <c:crosses val="autoZero"/>
        <c:auto val="1"/>
        <c:lblAlgn val="ctr"/>
        <c:lblOffset val="100"/>
        <c:noMultiLvlLbl val="0"/>
      </c:catAx>
      <c:valAx>
        <c:axId val="9588159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826080"/>
        <c:crosses val="autoZero"/>
        <c:crossBetween val="between"/>
        <c:majorUnit val="1000000"/>
        <c:min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93547681539806"/>
          <c:y val="0.90335593467483233"/>
          <c:w val="0.3961290463692038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25400">
      <a:solidFill>
        <a:sysClr val="windowText" lastClr="000000"/>
      </a:solidFill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Purchased Services by Component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1"/>
          <c:tx>
            <c:strRef>
              <c:f>Sheet2!$A$99</c:f>
              <c:strCache>
                <c:ptCount val="1"/>
                <c:pt idx="0">
                  <c:v>Open Enrollment Out Deductions</c:v>
                </c:pt>
              </c:strCache>
            </c:strRef>
          </c:tx>
          <c:spPr>
            <a:solidFill>
              <a:srgbClr val="6600FF"/>
            </a:solidFill>
            <a:ln w="25400">
              <a:noFill/>
            </a:ln>
            <a:effectLst/>
            <a:sp3d/>
          </c:spPr>
          <c:invertIfNegative val="0"/>
          <c:cat>
            <c:numRef>
              <c:f>Sheet2!$B$98:$G$98</c:f>
              <c:numCache>
                <c:formatCode>0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Sheet2!$B$99:$G$99</c:f>
              <c:numCache>
                <c:formatCode>_(* #,##0_);_(* \(#,##0\);_(* "-"??_);_(@_)</c:formatCode>
                <c:ptCount val="6"/>
                <c:pt idx="0">
                  <c:v>515875.07</c:v>
                </c:pt>
                <c:pt idx="1">
                  <c:v>679393.12</c:v>
                </c:pt>
                <c:pt idx="2">
                  <c:v>688421.6</c:v>
                </c:pt>
                <c:pt idx="3">
                  <c:v>694064.4</c:v>
                </c:pt>
                <c:pt idx="4">
                  <c:v>699707.2</c:v>
                </c:pt>
                <c:pt idx="5">
                  <c:v>710992.79999999993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D-4EF2-9678-8212268876B1}"/>
            </c:ext>
          </c:extLst>
        </c:ser>
        <c:ser>
          <c:idx val="2"/>
          <c:order val="2"/>
          <c:tx>
            <c:strRef>
              <c:f>Sheet2!$A$100</c:f>
              <c:strCache>
                <c:ptCount val="1"/>
                <c:pt idx="0">
                  <c:v>Charter Schools Deductions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  <a:effectLst/>
            <a:sp3d/>
          </c:spPr>
          <c:invertIfNegative val="0"/>
          <c:cat>
            <c:numRef>
              <c:f>Sheet2!$B$98:$G$98</c:f>
              <c:numCache>
                <c:formatCode>0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Sheet2!$B$100:$G$100</c:f>
              <c:numCache>
                <c:formatCode>_(* #,##0_);_(* \(#,##0\);_(* "-"??_);_(@_)</c:formatCode>
                <c:ptCount val="6"/>
                <c:pt idx="0">
                  <c:v>417994.17</c:v>
                </c:pt>
                <c:pt idx="1">
                  <c:v>287917</c:v>
                </c:pt>
                <c:pt idx="2">
                  <c:v>270722.27</c:v>
                </c:pt>
                <c:pt idx="3">
                  <c:v>277633.26915000001</c:v>
                </c:pt>
                <c:pt idx="4">
                  <c:v>284762.46370600001</c:v>
                </c:pt>
                <c:pt idx="5">
                  <c:v>294454.51886907005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D-4EF2-9678-8212268876B1}"/>
            </c:ext>
          </c:extLst>
        </c:ser>
        <c:ser>
          <c:idx val="3"/>
          <c:order val="3"/>
          <c:tx>
            <c:strRef>
              <c:f>Sheet2!$A$101</c:f>
              <c:strCache>
                <c:ptCount val="1"/>
                <c:pt idx="0">
                  <c:v>Other State Mandated Tuition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  <a:sp3d/>
          </c:spPr>
          <c:invertIfNegative val="0"/>
          <c:cat>
            <c:numRef>
              <c:f>Sheet2!$B$98:$G$98</c:f>
              <c:numCache>
                <c:formatCode>0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Sheet2!$B$101:$G$101</c:f>
              <c:numCache>
                <c:formatCode>_(* #,##0_);_(* \(#,##0\);_(* "-"??_);_(@_)</c:formatCode>
                <c:ptCount val="6"/>
                <c:pt idx="0">
                  <c:v>337460.66000000003</c:v>
                </c:pt>
                <c:pt idx="1">
                  <c:v>343934</c:v>
                </c:pt>
                <c:pt idx="2">
                  <c:v>288700</c:v>
                </c:pt>
                <c:pt idx="3">
                  <c:v>294400</c:v>
                </c:pt>
                <c:pt idx="4">
                  <c:v>305300</c:v>
                </c:pt>
                <c:pt idx="5">
                  <c:v>281300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6D-4EF2-9678-8212268876B1}"/>
            </c:ext>
          </c:extLst>
        </c:ser>
        <c:ser>
          <c:idx val="4"/>
          <c:order val="4"/>
          <c:tx>
            <c:strRef>
              <c:f>Sheet2!$A$102</c:f>
              <c:strCache>
                <c:ptCount val="1"/>
                <c:pt idx="0">
                  <c:v>Contracted Inst. &amp; Support Services</c:v>
                </c:pt>
              </c:strCache>
            </c:strRef>
          </c:tx>
          <c:spPr>
            <a:solidFill>
              <a:srgbClr val="66CCFF"/>
            </a:solidFill>
            <a:ln w="25400">
              <a:noFill/>
            </a:ln>
            <a:effectLst/>
            <a:sp3d/>
          </c:spPr>
          <c:invertIfNegative val="0"/>
          <c:cat>
            <c:numRef>
              <c:f>Sheet2!$B$98:$G$98</c:f>
              <c:numCache>
                <c:formatCode>0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Sheet2!$B$102:$G$102</c:f>
              <c:numCache>
                <c:formatCode>_(* #,##0_);_(* \(#,##0\);_(* "-"??_);_(@_)</c:formatCode>
                <c:ptCount val="6"/>
                <c:pt idx="0">
                  <c:v>1336344.3599999999</c:v>
                </c:pt>
                <c:pt idx="1">
                  <c:v>891381.53259540605</c:v>
                </c:pt>
                <c:pt idx="2">
                  <c:v>1254647.0363148269</c:v>
                </c:pt>
                <c:pt idx="3">
                  <c:v>1281753.2910604854</c:v>
                </c:pt>
                <c:pt idx="4">
                  <c:v>1309674.3870356642</c:v>
                </c:pt>
                <c:pt idx="5">
                  <c:v>1338055.1614587586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6D-4EF2-9678-8212268876B1}"/>
            </c:ext>
          </c:extLst>
        </c:ser>
        <c:ser>
          <c:idx val="6"/>
          <c:order val="6"/>
          <c:tx>
            <c:strRef>
              <c:f>Sheet2!$A$104</c:f>
              <c:strCache>
                <c:ptCount val="1"/>
                <c:pt idx="0">
                  <c:v>Utility Expenses &amp; Property Services</c:v>
                </c:pt>
              </c:strCache>
            </c:strRef>
          </c:tx>
          <c:spPr>
            <a:solidFill>
              <a:srgbClr val="CC3300"/>
            </a:solidFill>
            <a:ln w="25400">
              <a:noFill/>
            </a:ln>
            <a:effectLst/>
            <a:sp3d/>
          </c:spPr>
          <c:invertIfNegative val="0"/>
          <c:cat>
            <c:numRef>
              <c:f>Sheet2!$B$98:$G$98</c:f>
              <c:numCache>
                <c:formatCode>0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Sheet2!$B$104:$G$104</c:f>
              <c:numCache>
                <c:formatCode>_(* #,##0_);_(* \(#,##0\);_(* "-"??_);_(@_)</c:formatCode>
                <c:ptCount val="6"/>
                <c:pt idx="0">
                  <c:v>877928.2899999998</c:v>
                </c:pt>
                <c:pt idx="1">
                  <c:v>892018.20120000001</c:v>
                </c:pt>
                <c:pt idx="2">
                  <c:v>907518.56522400002</c:v>
                </c:pt>
                <c:pt idx="3">
                  <c:v>923318.73652847996</c:v>
                </c:pt>
                <c:pt idx="4">
                  <c:v>943424.60925904964</c:v>
                </c:pt>
                <c:pt idx="5">
                  <c:v>959842.19442423061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6D-4EF2-9678-8212268876B1}"/>
            </c:ext>
          </c:extLst>
        </c:ser>
        <c:ser>
          <c:idx val="7"/>
          <c:order val="7"/>
          <c:tx>
            <c:strRef>
              <c:f>Sheet2!$A$105</c:f>
              <c:strCache>
                <c:ptCount val="1"/>
                <c:pt idx="0">
                  <c:v>Management Services &amp; 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  <a:effectLst/>
            <a:sp3d/>
          </c:spPr>
          <c:invertIfNegative val="0"/>
          <c:cat>
            <c:numRef>
              <c:f>Sheet2!$B$98:$G$98</c:f>
              <c:numCache>
                <c:formatCode>0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Sheet2!$B$105:$G$105</c:f>
              <c:numCache>
                <c:formatCode>_(* #,##0_);_(* \(#,##0\);_(* "-"??_);_(@_)</c:formatCode>
                <c:ptCount val="6"/>
                <c:pt idx="0">
                  <c:v>448024.68999999994</c:v>
                </c:pt>
                <c:pt idx="1">
                  <c:v>450874.97512302274</c:v>
                </c:pt>
                <c:pt idx="2">
                  <c:v>372926.76918922202</c:v>
                </c:pt>
                <c:pt idx="3">
                  <c:v>336458.01309003629</c:v>
                </c:pt>
                <c:pt idx="4">
                  <c:v>341431.97385247319</c:v>
                </c:pt>
                <c:pt idx="5">
                  <c:v>346703.08882090368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6D-4EF2-9678-821226887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4531768"/>
        <c:axId val="514527832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Sheet2!$A$98</c15:sqref>
                        </c15:formulaRef>
                      </c:ext>
                    </c:extLst>
                    <c:strCache>
                      <c:ptCount val="1"/>
                      <c:pt idx="0">
                        <c:v>Purchased Service Components: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25400"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Sheet2!$B$98:$G$98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Sheet2!$B$98:$G$98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26D-4EF2-9678-8212268876B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Sheet2!$A$103</c15:sqref>
                        </c15:formulaRef>
                      </c:ext>
                    </c:extLst>
                    <c:strCache>
                      <c:ptCount val="1"/>
                      <c:pt idx="0">
                        <c:v>Total Tuition &amp; Instruction Services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Sheet2!$B$98:$G$98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Sheet2!$B$103:$G$103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2607674.2599999998</c:v>
                      </c:pt>
                      <c:pt idx="1">
                        <c:v>2202625.6525954064</c:v>
                      </c:pt>
                      <c:pt idx="2">
                        <c:v>2502490.906314827</c:v>
                      </c:pt>
                      <c:pt idx="3">
                        <c:v>2547850.9602104854</c:v>
                      </c:pt>
                      <c:pt idx="4">
                        <c:v>2599444.0507416641</c:v>
                      </c:pt>
                      <c:pt idx="5">
                        <c:v>2624802.4803278288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26D-4EF2-9678-8212268876B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Sheet2!$A$106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 w="25400"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Sheet2!$B$98:$G$98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Sheet2!$B$106:$G$106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3933627.2399999998</c:v>
                      </c:pt>
                      <c:pt idx="1">
                        <c:v>3545518.8289184291</c:v>
                      </c:pt>
                      <c:pt idx="2">
                        <c:v>3782936.2407280486</c:v>
                      </c:pt>
                      <c:pt idx="3">
                        <c:v>3807627.7098290017</c:v>
                      </c:pt>
                      <c:pt idx="4">
                        <c:v>3884300.6338531869</c:v>
                      </c:pt>
                      <c:pt idx="5">
                        <c:v>3931347.763572963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26D-4EF2-9678-8212268876B1}"/>
                  </c:ext>
                </c:extLst>
              </c15:ser>
            </c15:filteredBarSeries>
          </c:ext>
        </c:extLst>
      </c:bar3DChart>
      <c:catAx>
        <c:axId val="514531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27832"/>
        <c:crosses val="autoZero"/>
        <c:auto val="1"/>
        <c:lblAlgn val="ctr"/>
        <c:lblOffset val="100"/>
        <c:noMultiLvlLbl val="0"/>
      </c:catAx>
      <c:valAx>
        <c:axId val="51452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53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25400">
      <a:solidFill>
        <a:sysClr val="windowText" lastClr="000000"/>
      </a:solidFill>
    </a:ln>
    <a:effectLst/>
  </c:spPr>
  <c:txPr>
    <a:bodyPr/>
    <a:lstStyle/>
    <a:p>
      <a:pPr>
        <a:defRPr sz="16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28055"/>
            <a:ext cx="8825658" cy="2066838"/>
          </a:xfrm>
        </p:spPr>
        <p:txBody>
          <a:bodyPr/>
          <a:lstStyle/>
          <a:p>
            <a:r>
              <a:rPr lang="en-US" sz="4800" dirty="0"/>
              <a:t>Financial Condition Review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394891"/>
            <a:ext cx="8825658" cy="11329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Heath City School District </a:t>
            </a:r>
          </a:p>
          <a:p>
            <a:r>
              <a:rPr lang="en-US" dirty="0"/>
              <a:t>November 7</a:t>
            </a:r>
            <a:r>
              <a:rPr lang="en-US" baseline="30000" dirty="0"/>
              <a:t>th</a:t>
            </a:r>
            <a:r>
              <a:rPr lang="en-US" dirty="0"/>
              <a:t>, 2018 </a:t>
            </a:r>
          </a:p>
          <a:p>
            <a:r>
              <a:rPr lang="en-US" dirty="0"/>
              <a:t>Facilities Financial task force meeting</a:t>
            </a: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0105A2-AAFB-482A-9453-80A46447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74815"/>
            <a:ext cx="9090829" cy="547144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AD190-6669-4462-A8AE-642AB0235FB6}"/>
              </a:ext>
            </a:extLst>
          </p:cNvPr>
          <p:cNvSpPr txBox="1"/>
          <p:nvPr/>
        </p:nvSpPr>
        <p:spPr>
          <a:xfrm>
            <a:off x="5990242" y="559851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2F914-8039-4572-9AA2-AEFDFAA94F98}"/>
              </a:ext>
            </a:extLst>
          </p:cNvPr>
          <p:cNvSpPr txBox="1"/>
          <p:nvPr/>
        </p:nvSpPr>
        <p:spPr>
          <a:xfrm>
            <a:off x="3638296" y="2647022"/>
            <a:ext cx="1096990" cy="3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Revenues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471DF3-FA74-4535-97C3-2537BC3DC2EC}"/>
              </a:ext>
            </a:extLst>
          </p:cNvPr>
          <p:cNvCxnSpPr>
            <a:cxnSpLocks/>
          </p:cNvCxnSpPr>
          <p:nvPr/>
        </p:nvCxnSpPr>
        <p:spPr>
          <a:xfrm>
            <a:off x="4637312" y="2825740"/>
            <a:ext cx="1360714" cy="11693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265B38-B9E9-4499-9F34-5BB02258D158}"/>
              </a:ext>
            </a:extLst>
          </p:cNvPr>
          <p:cNvSpPr txBox="1"/>
          <p:nvPr/>
        </p:nvSpPr>
        <p:spPr>
          <a:xfrm>
            <a:off x="7896961" y="5015638"/>
            <a:ext cx="1096990" cy="3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Expenses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0F352E-5F7E-4F9C-A75B-2CE535F5AE7D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340659" y="4506686"/>
            <a:ext cx="1556302" cy="6658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0105A2-AAFB-482A-9453-80A46447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74815"/>
            <a:ext cx="9090829" cy="547144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46C6FC-0112-4E96-8796-1BA96644841A}"/>
              </a:ext>
            </a:extLst>
          </p:cNvPr>
          <p:cNvSpPr/>
          <p:nvPr/>
        </p:nvSpPr>
        <p:spPr>
          <a:xfrm>
            <a:off x="2971792" y="6029343"/>
            <a:ext cx="413655" cy="42977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AD190-6669-4462-A8AE-642AB0235FB6}"/>
              </a:ext>
            </a:extLst>
          </p:cNvPr>
          <p:cNvSpPr txBox="1"/>
          <p:nvPr/>
        </p:nvSpPr>
        <p:spPr>
          <a:xfrm>
            <a:off x="5990242" y="559851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41B45-BEED-42E6-A3B1-7F78D9683529}"/>
              </a:ext>
            </a:extLst>
          </p:cNvPr>
          <p:cNvSpPr txBox="1"/>
          <p:nvPr/>
        </p:nvSpPr>
        <p:spPr>
          <a:xfrm>
            <a:off x="3010110" y="3121223"/>
            <a:ext cx="5301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Spending exceeds revenues causing balances to decline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910DA1-2F10-41AE-8D3E-4582CFF4C277}"/>
              </a:ext>
            </a:extLst>
          </p:cNvPr>
          <p:cNvCxnSpPr/>
          <p:nvPr/>
        </p:nvCxnSpPr>
        <p:spPr>
          <a:xfrm>
            <a:off x="4354388" y="3429000"/>
            <a:ext cx="663926" cy="1665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0105A2-AAFB-482A-9453-80A46447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74815"/>
            <a:ext cx="9090829" cy="547144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46C6FC-0112-4E96-8796-1BA96644841A}"/>
              </a:ext>
            </a:extLst>
          </p:cNvPr>
          <p:cNvSpPr/>
          <p:nvPr/>
        </p:nvSpPr>
        <p:spPr>
          <a:xfrm>
            <a:off x="4419597" y="6029343"/>
            <a:ext cx="413655" cy="42977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AD190-6669-4462-A8AE-642AB0235FB6}"/>
              </a:ext>
            </a:extLst>
          </p:cNvPr>
          <p:cNvSpPr txBox="1"/>
          <p:nvPr/>
        </p:nvSpPr>
        <p:spPr>
          <a:xfrm>
            <a:off x="5990242" y="559851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41B45-BEED-42E6-A3B1-7F78D9683529}"/>
              </a:ext>
            </a:extLst>
          </p:cNvPr>
          <p:cNvSpPr txBox="1"/>
          <p:nvPr/>
        </p:nvSpPr>
        <p:spPr>
          <a:xfrm>
            <a:off x="2737967" y="3110338"/>
            <a:ext cx="638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District passes levy causing revenues to increase and balances to grow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910DA1-2F10-41AE-8D3E-4582CFF4C277}"/>
              </a:ext>
            </a:extLst>
          </p:cNvPr>
          <p:cNvCxnSpPr>
            <a:cxnSpLocks/>
          </p:cNvCxnSpPr>
          <p:nvPr/>
        </p:nvCxnSpPr>
        <p:spPr>
          <a:xfrm>
            <a:off x="4354388" y="3429000"/>
            <a:ext cx="1425926" cy="8708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3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0105A2-AAFB-482A-9453-80A46447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74815"/>
            <a:ext cx="9090829" cy="547144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46C6FC-0112-4E96-8796-1BA96644841A}"/>
              </a:ext>
            </a:extLst>
          </p:cNvPr>
          <p:cNvSpPr/>
          <p:nvPr/>
        </p:nvSpPr>
        <p:spPr>
          <a:xfrm>
            <a:off x="8055413" y="6029343"/>
            <a:ext cx="413655" cy="42977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AD190-6669-4462-A8AE-642AB0235FB6}"/>
              </a:ext>
            </a:extLst>
          </p:cNvPr>
          <p:cNvSpPr txBox="1"/>
          <p:nvPr/>
        </p:nvSpPr>
        <p:spPr>
          <a:xfrm>
            <a:off x="5990242" y="559851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C67CF-B4A5-4DB8-8DB6-CF21C76748BA}"/>
              </a:ext>
            </a:extLst>
          </p:cNvPr>
          <p:cNvSpPr txBox="1"/>
          <p:nvPr/>
        </p:nvSpPr>
        <p:spPr>
          <a:xfrm>
            <a:off x="8743578" y="4275897"/>
            <a:ext cx="3108626" cy="3062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And so on, and so on, and so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41B45-BEED-42E6-A3B1-7F78D9683529}"/>
              </a:ext>
            </a:extLst>
          </p:cNvPr>
          <p:cNvSpPr txBox="1"/>
          <p:nvPr/>
        </p:nvSpPr>
        <p:spPr>
          <a:xfrm>
            <a:off x="4588539" y="2121226"/>
            <a:ext cx="5301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Spending exceeds revenues causing balances to decline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910DA1-2F10-41AE-8D3E-4582CFF4C277}"/>
              </a:ext>
            </a:extLst>
          </p:cNvPr>
          <p:cNvCxnSpPr>
            <a:cxnSpLocks/>
          </p:cNvCxnSpPr>
          <p:nvPr/>
        </p:nvCxnSpPr>
        <p:spPr>
          <a:xfrm>
            <a:off x="7239264" y="2456683"/>
            <a:ext cx="1512850" cy="13673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6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When will Heath CSD need new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5712" y="1551992"/>
            <a:ext cx="8946541" cy="4848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8112" y="1704392"/>
            <a:ext cx="8946541" cy="4848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0512" y="1856792"/>
            <a:ext cx="8946541" cy="4848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63811" y="1430177"/>
            <a:ext cx="8946541" cy="4848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/>
              <a:t>What does a Treasurer do?</a:t>
            </a:r>
          </a:p>
          <a:p>
            <a:pPr>
              <a:lnSpc>
                <a:spcPct val="2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250000"/>
              </a:lnSpc>
            </a:pPr>
            <a:r>
              <a:rPr lang="en-US" dirty="0"/>
              <a:t>Forecasting Philosophy</a:t>
            </a:r>
          </a:p>
          <a:p>
            <a:pPr>
              <a:lnSpc>
                <a:spcPct val="250000"/>
              </a:lnSpc>
            </a:pPr>
            <a:r>
              <a:rPr lang="en-US" dirty="0"/>
              <a:t>Forecasting Process</a:t>
            </a:r>
          </a:p>
          <a:p>
            <a:pPr>
              <a:lnSpc>
                <a:spcPct val="250000"/>
              </a:lnSpc>
            </a:pPr>
            <a:endParaRPr lang="en-US" dirty="0"/>
          </a:p>
          <a:p>
            <a:pPr>
              <a:lnSpc>
                <a:spcPct val="2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Overview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4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199484"/>
              </p:ext>
            </p:extLst>
          </p:nvPr>
        </p:nvGraphicFramePr>
        <p:xfrm>
          <a:off x="1709058" y="1153887"/>
          <a:ext cx="8341776" cy="542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3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5215"/>
          </a:xfrm>
        </p:spPr>
        <p:txBody>
          <a:bodyPr/>
          <a:lstStyle/>
          <a:p>
            <a:r>
              <a:rPr lang="en-US" dirty="0"/>
              <a:t>Property Taxes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42513" y="1249847"/>
            <a:ext cx="3105539" cy="2358051"/>
          </a:xfrm>
          <a:prstGeom prst="rect">
            <a:avLst/>
          </a:prstGeom>
          <a:solidFill>
            <a:schemeClr val="tx1"/>
          </a:solidFill>
          <a:ln w="254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Local Taxes are expected to remain stable.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Businesses pay almost half of all local taxes.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Conflicting forces result in flat valuations.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Strong collection rates expected to continue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5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950579"/>
              </p:ext>
            </p:extLst>
          </p:nvPr>
        </p:nvGraphicFramePr>
        <p:xfrm>
          <a:off x="737303" y="1249847"/>
          <a:ext cx="6207992" cy="225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79244"/>
              </p:ext>
            </p:extLst>
          </p:nvPr>
        </p:nvGraphicFramePr>
        <p:xfrm>
          <a:off x="1087621" y="3756156"/>
          <a:ext cx="8521701" cy="2813685"/>
        </p:xfrm>
        <a:graphic>
          <a:graphicData uri="http://schemas.openxmlformats.org/drawingml/2006/table">
            <a:tbl>
              <a:tblPr/>
              <a:tblGrid>
                <a:gridCol w="544882">
                  <a:extLst>
                    <a:ext uri="{9D8B030D-6E8A-4147-A177-3AD203B41FA5}">
                      <a16:colId xmlns:a16="http://schemas.microsoft.com/office/drawing/2014/main" val="839894108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3273538245"/>
                    </a:ext>
                  </a:extLst>
                </a:gridCol>
                <a:gridCol w="988390">
                  <a:extLst>
                    <a:ext uri="{9D8B030D-6E8A-4147-A177-3AD203B41FA5}">
                      <a16:colId xmlns:a16="http://schemas.microsoft.com/office/drawing/2014/main" val="4094896715"/>
                    </a:ext>
                  </a:extLst>
                </a:gridCol>
                <a:gridCol w="978887">
                  <a:extLst>
                    <a:ext uri="{9D8B030D-6E8A-4147-A177-3AD203B41FA5}">
                      <a16:colId xmlns:a16="http://schemas.microsoft.com/office/drawing/2014/main" val="1662069677"/>
                    </a:ext>
                  </a:extLst>
                </a:gridCol>
                <a:gridCol w="978887">
                  <a:extLst>
                    <a:ext uri="{9D8B030D-6E8A-4147-A177-3AD203B41FA5}">
                      <a16:colId xmlns:a16="http://schemas.microsoft.com/office/drawing/2014/main" val="588904020"/>
                    </a:ext>
                  </a:extLst>
                </a:gridCol>
                <a:gridCol w="978887">
                  <a:extLst>
                    <a:ext uri="{9D8B030D-6E8A-4147-A177-3AD203B41FA5}">
                      <a16:colId xmlns:a16="http://schemas.microsoft.com/office/drawing/2014/main" val="928195849"/>
                    </a:ext>
                  </a:extLst>
                </a:gridCol>
                <a:gridCol w="978887">
                  <a:extLst>
                    <a:ext uri="{9D8B030D-6E8A-4147-A177-3AD203B41FA5}">
                      <a16:colId xmlns:a16="http://schemas.microsoft.com/office/drawing/2014/main" val="1599689440"/>
                    </a:ext>
                  </a:extLst>
                </a:gridCol>
                <a:gridCol w="978887">
                  <a:extLst>
                    <a:ext uri="{9D8B030D-6E8A-4147-A177-3AD203B41FA5}">
                      <a16:colId xmlns:a16="http://schemas.microsoft.com/office/drawing/2014/main" val="1611418148"/>
                    </a:ext>
                  </a:extLst>
                </a:gridCol>
                <a:gridCol w="978887">
                  <a:extLst>
                    <a:ext uri="{9D8B030D-6E8A-4147-A177-3AD203B41FA5}">
                      <a16:colId xmlns:a16="http://schemas.microsoft.com/office/drawing/2014/main" val="34584870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FORECASTED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6581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85100"/>
                  </a:ext>
                </a:extLst>
              </a:tr>
              <a:tr h="247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 With Renewal Levies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8,886,791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8,789,872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8,815,319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8,845,696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8,865,052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8,862,683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86431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YOY $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243,629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(96,919)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25,447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30,377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19,356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(2,369)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144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975728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Values, Tax Rates and Gross Collections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Gross Collection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947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Tax 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Class I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Class II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Including Delinquencies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4228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259,175,790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22,674,384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37.20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(1.98)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38.05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(1.89)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325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259,776,883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601,093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(0.20)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37.92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(0.13)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98.4%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9360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259,974,301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197,418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37.07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0.07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38.02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0.10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98.4%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4940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265,212,081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5,237,780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36.79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(0.28)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37.62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(0.39)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97.7%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53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265,436,486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224,404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36.86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0.06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37.72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0.10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97.6%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4266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265,679,371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242,885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36.83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(0.02)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37.72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97.3%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31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3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16183"/>
              </p:ext>
            </p:extLst>
          </p:nvPr>
        </p:nvGraphicFramePr>
        <p:xfrm>
          <a:off x="3624942" y="1717858"/>
          <a:ext cx="8451027" cy="503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70461" y="1283614"/>
            <a:ext cx="3302082" cy="329927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State funding prioritized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	based on “District Need”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Complex formula-driven funding based on: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Student enrollment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Funding per student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Growth “caps”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Source of significant forecast 	uncertainty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Funding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54058"/>
              </p:ext>
            </p:extLst>
          </p:nvPr>
        </p:nvGraphicFramePr>
        <p:xfrm>
          <a:off x="457198" y="1502956"/>
          <a:ext cx="11495317" cy="4131123"/>
        </p:xfrm>
        <a:graphic>
          <a:graphicData uri="http://schemas.openxmlformats.org/drawingml/2006/table">
            <a:tbl>
              <a:tblPr/>
              <a:tblGrid>
                <a:gridCol w="621583">
                  <a:extLst>
                    <a:ext uri="{9D8B030D-6E8A-4147-A177-3AD203B41FA5}">
                      <a16:colId xmlns:a16="http://schemas.microsoft.com/office/drawing/2014/main" val="1619219530"/>
                    </a:ext>
                  </a:extLst>
                </a:gridCol>
                <a:gridCol w="1534705">
                  <a:extLst>
                    <a:ext uri="{9D8B030D-6E8A-4147-A177-3AD203B41FA5}">
                      <a16:colId xmlns:a16="http://schemas.microsoft.com/office/drawing/2014/main" val="679198909"/>
                    </a:ext>
                  </a:extLst>
                </a:gridCol>
                <a:gridCol w="576026">
                  <a:extLst>
                    <a:ext uri="{9D8B030D-6E8A-4147-A177-3AD203B41FA5}">
                      <a16:colId xmlns:a16="http://schemas.microsoft.com/office/drawing/2014/main" val="309138950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995859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92176995"/>
                    </a:ext>
                  </a:extLst>
                </a:gridCol>
                <a:gridCol w="1112468">
                  <a:extLst>
                    <a:ext uri="{9D8B030D-6E8A-4147-A177-3AD203B41FA5}">
                      <a16:colId xmlns:a16="http://schemas.microsoft.com/office/drawing/2014/main" val="1589732929"/>
                    </a:ext>
                  </a:extLst>
                </a:gridCol>
                <a:gridCol w="1347227">
                  <a:extLst>
                    <a:ext uri="{9D8B030D-6E8A-4147-A177-3AD203B41FA5}">
                      <a16:colId xmlns:a16="http://schemas.microsoft.com/office/drawing/2014/main" val="374237363"/>
                    </a:ext>
                  </a:extLst>
                </a:gridCol>
                <a:gridCol w="1347227">
                  <a:extLst>
                    <a:ext uri="{9D8B030D-6E8A-4147-A177-3AD203B41FA5}">
                      <a16:colId xmlns:a16="http://schemas.microsoft.com/office/drawing/2014/main" val="3596604506"/>
                    </a:ext>
                  </a:extLst>
                </a:gridCol>
                <a:gridCol w="1347227">
                  <a:extLst>
                    <a:ext uri="{9D8B030D-6E8A-4147-A177-3AD203B41FA5}">
                      <a16:colId xmlns:a16="http://schemas.microsoft.com/office/drawing/2014/main" val="920041121"/>
                    </a:ext>
                  </a:extLst>
                </a:gridCol>
                <a:gridCol w="1347227">
                  <a:extLst>
                    <a:ext uri="{9D8B030D-6E8A-4147-A177-3AD203B41FA5}">
                      <a16:colId xmlns:a16="http://schemas.microsoft.com/office/drawing/2014/main" val="3718032990"/>
                    </a:ext>
                  </a:extLst>
                </a:gridCol>
                <a:gridCol w="1347227">
                  <a:extLst>
                    <a:ext uri="{9D8B030D-6E8A-4147-A177-3AD203B41FA5}">
                      <a16:colId xmlns:a16="http://schemas.microsoft.com/office/drawing/2014/main" val="1597907058"/>
                    </a:ext>
                  </a:extLst>
                </a:gridCol>
              </a:tblGrid>
              <a:tr h="374512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FORECASTED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39536"/>
                  </a:ext>
                </a:extLst>
              </a:tr>
              <a:tr h="374512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88152"/>
                  </a:ext>
                </a:extLst>
              </a:tr>
              <a:tr h="370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6,474,971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6,528,776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6,716,724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6,914,244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7,118,330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7,321,272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5041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YOY $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210,419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53,805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187,948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197,520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204,086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202,942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41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01996"/>
                  </a:ext>
                </a:extLst>
              </a:tr>
              <a:tr h="26769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Core Funding Per Pupil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6,010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6,020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6,100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6,150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6,200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6,300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706712"/>
                  </a:ext>
                </a:extLst>
              </a:tr>
              <a:tr h="3893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State Share Index (SSI)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62724"/>
                  </a:ext>
                </a:extLst>
              </a:tr>
              <a:tr h="35226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State Core Funding Per Pupil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2,819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2,823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2,797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2,820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2,918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2,965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50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83560"/>
                  </a:ext>
                </a:extLst>
              </a:tr>
              <a:tr h="34484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Formula ADM (Funded Student Count)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1,594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1,575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1,589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1,614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1,601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1,628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55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60" y="107485"/>
            <a:ext cx="9934803" cy="1400530"/>
          </a:xfrm>
        </p:spPr>
        <p:txBody>
          <a:bodyPr/>
          <a:lstStyle/>
          <a:p>
            <a:r>
              <a:rPr lang="en-US" dirty="0"/>
              <a:t>State Funding: Enrollment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C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909516"/>
              </p:ext>
            </p:extLst>
          </p:nvPr>
        </p:nvGraphicFramePr>
        <p:xfrm>
          <a:off x="3113280" y="1273629"/>
          <a:ext cx="8817465" cy="547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27825" y="920333"/>
            <a:ext cx="2635120" cy="2236524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Enrollment is expected to increase, but state funded ADM is stable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Open enrollment growth is driving enrollment growth</a:t>
            </a:r>
          </a:p>
          <a:p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Discussion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r>
              <a:rPr lang="en-US" dirty="0"/>
              <a:t>Does Heath City School District (CSD) spend its money wisely?</a:t>
            </a:r>
          </a:p>
          <a:p>
            <a:endParaRPr lang="en-US" dirty="0"/>
          </a:p>
          <a:p>
            <a:r>
              <a:rPr lang="en-US" dirty="0"/>
              <a:t>Do taxpayers pay a fair amount?</a:t>
            </a:r>
          </a:p>
          <a:p>
            <a:endParaRPr lang="en-US" dirty="0"/>
          </a:p>
          <a:p>
            <a:r>
              <a:rPr lang="en-US" dirty="0"/>
              <a:t>Why do School Districts need for more money?</a:t>
            </a:r>
          </a:p>
          <a:p>
            <a:endParaRPr lang="en-US" dirty="0"/>
          </a:p>
          <a:p>
            <a:pPr lvl="1"/>
            <a:r>
              <a:rPr lang="en-US" dirty="0"/>
              <a:t>When did Heath CSD last get new money?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will Heath CSD need new money?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60" y="107485"/>
            <a:ext cx="9934803" cy="1400530"/>
          </a:xfrm>
        </p:spPr>
        <p:txBody>
          <a:bodyPr/>
          <a:lstStyle/>
          <a:p>
            <a:r>
              <a:rPr lang="en-US" dirty="0"/>
              <a:t>State Funding: Enrollment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638519"/>
              </p:ext>
            </p:extLst>
          </p:nvPr>
        </p:nvGraphicFramePr>
        <p:xfrm>
          <a:off x="1273630" y="1284514"/>
          <a:ext cx="9666514" cy="5185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1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Operating Revenues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27751"/>
              </p:ext>
            </p:extLst>
          </p:nvPr>
        </p:nvGraphicFramePr>
        <p:xfrm>
          <a:off x="161521" y="1237283"/>
          <a:ext cx="7491138" cy="3021054"/>
        </p:xfrm>
        <a:graphic>
          <a:graphicData uri="http://schemas.openxmlformats.org/drawingml/2006/table">
            <a:tbl>
              <a:tblPr/>
              <a:tblGrid>
                <a:gridCol w="483299">
                  <a:extLst>
                    <a:ext uri="{9D8B030D-6E8A-4147-A177-3AD203B41FA5}">
                      <a16:colId xmlns:a16="http://schemas.microsoft.com/office/drawing/2014/main" val="1681357926"/>
                    </a:ext>
                  </a:extLst>
                </a:gridCol>
                <a:gridCol w="193380">
                  <a:extLst>
                    <a:ext uri="{9D8B030D-6E8A-4147-A177-3AD203B41FA5}">
                      <a16:colId xmlns:a16="http://schemas.microsoft.com/office/drawing/2014/main" val="567768880"/>
                    </a:ext>
                  </a:extLst>
                </a:gridCol>
                <a:gridCol w="795697">
                  <a:extLst>
                    <a:ext uri="{9D8B030D-6E8A-4147-A177-3AD203B41FA5}">
                      <a16:colId xmlns:a16="http://schemas.microsoft.com/office/drawing/2014/main" val="40174087"/>
                    </a:ext>
                  </a:extLst>
                </a:gridCol>
                <a:gridCol w="328253">
                  <a:extLst>
                    <a:ext uri="{9D8B030D-6E8A-4147-A177-3AD203B41FA5}">
                      <a16:colId xmlns:a16="http://schemas.microsoft.com/office/drawing/2014/main" val="3641972303"/>
                    </a:ext>
                  </a:extLst>
                </a:gridCol>
                <a:gridCol w="480992">
                  <a:extLst>
                    <a:ext uri="{9D8B030D-6E8A-4147-A177-3AD203B41FA5}">
                      <a16:colId xmlns:a16="http://schemas.microsoft.com/office/drawing/2014/main" val="4221005367"/>
                    </a:ext>
                  </a:extLst>
                </a:gridCol>
                <a:gridCol w="868253">
                  <a:extLst>
                    <a:ext uri="{9D8B030D-6E8A-4147-A177-3AD203B41FA5}">
                      <a16:colId xmlns:a16="http://schemas.microsoft.com/office/drawing/2014/main" val="540665094"/>
                    </a:ext>
                  </a:extLst>
                </a:gridCol>
                <a:gridCol w="868253">
                  <a:extLst>
                    <a:ext uri="{9D8B030D-6E8A-4147-A177-3AD203B41FA5}">
                      <a16:colId xmlns:a16="http://schemas.microsoft.com/office/drawing/2014/main" val="3632318646"/>
                    </a:ext>
                  </a:extLst>
                </a:gridCol>
                <a:gridCol w="868253">
                  <a:extLst>
                    <a:ext uri="{9D8B030D-6E8A-4147-A177-3AD203B41FA5}">
                      <a16:colId xmlns:a16="http://schemas.microsoft.com/office/drawing/2014/main" val="36948950"/>
                    </a:ext>
                  </a:extLst>
                </a:gridCol>
                <a:gridCol w="889389">
                  <a:extLst>
                    <a:ext uri="{9D8B030D-6E8A-4147-A177-3AD203B41FA5}">
                      <a16:colId xmlns:a16="http://schemas.microsoft.com/office/drawing/2014/main" val="365652965"/>
                    </a:ext>
                  </a:extLst>
                </a:gridCol>
                <a:gridCol w="885713">
                  <a:extLst>
                    <a:ext uri="{9D8B030D-6E8A-4147-A177-3AD203B41FA5}">
                      <a16:colId xmlns:a16="http://schemas.microsoft.com/office/drawing/2014/main" val="1205893632"/>
                    </a:ext>
                  </a:extLst>
                </a:gridCol>
                <a:gridCol w="829656">
                  <a:extLst>
                    <a:ext uri="{9D8B030D-6E8A-4147-A177-3AD203B41FA5}">
                      <a16:colId xmlns:a16="http://schemas.microsoft.com/office/drawing/2014/main" val="695755851"/>
                    </a:ext>
                  </a:extLst>
                </a:gridCol>
              </a:tblGrid>
              <a:tr h="3447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23383"/>
                  </a:ext>
                </a:extLst>
              </a:tr>
              <a:tr h="56062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Open Enrollment 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1,267,425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1,567,632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1,588,464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1,601,485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1,614,505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1,640,545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47640"/>
                  </a:ext>
                </a:extLst>
              </a:tr>
              <a:tr h="56062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Investment Income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85,274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115,365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126,350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99,543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66,734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40,257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864505"/>
                  </a:ext>
                </a:extLst>
              </a:tr>
              <a:tr h="56062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Manufactured Home Taxes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87,257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93,347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93,347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93,347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94,280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94,280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8188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253,681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117,093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174,124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174,153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174,136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174,168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93878"/>
                  </a:ext>
                </a:extLst>
              </a:tr>
              <a:tr h="2249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1,693,637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1,893,436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1,982,284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1,968,527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1,949,655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1,949,250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92003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096035"/>
              </p:ext>
            </p:extLst>
          </p:nvPr>
        </p:nvGraphicFramePr>
        <p:xfrm>
          <a:off x="7777106" y="3429000"/>
          <a:ext cx="4309187" cy="329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4E6FDE52-DB50-4BD3-920C-DE540B669951}"/>
              </a:ext>
            </a:extLst>
          </p:cNvPr>
          <p:cNvSpPr/>
          <p:nvPr/>
        </p:nvSpPr>
        <p:spPr>
          <a:xfrm rot="18647626">
            <a:off x="8487058" y="669143"/>
            <a:ext cx="1692452" cy="2957693"/>
          </a:xfrm>
          <a:prstGeom prst="curvedLeftArrow">
            <a:avLst>
              <a:gd name="adj1" fmla="val 25000"/>
              <a:gd name="adj2" fmla="val 50000"/>
              <a:gd name="adj3" fmla="val 734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488"/>
          </a:xfrm>
        </p:spPr>
        <p:txBody>
          <a:bodyPr/>
          <a:lstStyle/>
          <a:p>
            <a:r>
              <a:rPr lang="en-US" dirty="0"/>
              <a:t>Expenditures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6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89661"/>
              </p:ext>
            </p:extLst>
          </p:nvPr>
        </p:nvGraphicFramePr>
        <p:xfrm>
          <a:off x="309601" y="1266206"/>
          <a:ext cx="10543456" cy="513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5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442" y="342309"/>
            <a:ext cx="9404723" cy="797584"/>
          </a:xfrm>
        </p:spPr>
        <p:txBody>
          <a:bodyPr/>
          <a:lstStyle/>
          <a:p>
            <a:r>
              <a:rPr lang="en-US" dirty="0"/>
              <a:t>Salaries &amp; Benefits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972569"/>
              </p:ext>
            </p:extLst>
          </p:nvPr>
        </p:nvGraphicFramePr>
        <p:xfrm>
          <a:off x="195943" y="1328057"/>
          <a:ext cx="6629399" cy="508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130143" y="1600017"/>
            <a:ext cx="4749281" cy="3176246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FY 19 staffing is expected to increase largely because special education services were brought in-house and the District expects a net savings.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Improved special education identification is also driving 1-2 additional positions each year.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Teachers are expected to receive 2% raises each year and non-teachers receive 2.5% increases through FY 20 and then 2.0% afterwards.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30143" y="4256897"/>
            <a:ext cx="4749281" cy="1788912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Benefit costs are increasing in FY 19 because a billing delay caused 13 insurance payments in FY 19 and only 11 in FY 18.</a:t>
            </a:r>
          </a:p>
          <a:p>
            <a:r>
              <a:rPr lang="en-US" b="1" dirty="0">
                <a:solidFill>
                  <a:schemeClr val="bg1"/>
                </a:solidFill>
              </a:rPr>
              <a:t>Benefit costs are also increasing because more employees are opting for insurance in FY 19.</a:t>
            </a:r>
          </a:p>
          <a:p>
            <a:r>
              <a:rPr lang="en-US" b="1" dirty="0">
                <a:solidFill>
                  <a:schemeClr val="bg1"/>
                </a:solidFill>
              </a:rPr>
              <a:t>Health insurance is forecasted at 10% annual increases.</a:t>
            </a:r>
          </a:p>
        </p:txBody>
      </p:sp>
    </p:spTree>
    <p:extLst>
      <p:ext uri="{BB962C8B-B14F-4D97-AF65-F5344CB8AC3E}">
        <p14:creationId xmlns:p14="http://schemas.microsoft.com/office/powerpoint/2010/main" val="34420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Outlay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2" y="1627220"/>
            <a:ext cx="7392971" cy="4947752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967186" y="1344192"/>
            <a:ext cx="3839960" cy="414220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Due to past fiscal constraints, capital projects have been deferred historically. Extensive repairs are needed going forward.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Heath CSD does not have dedicated funding for permanent improvements like many other school districts.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Projections do not include capital projects for the Elementary schools in anticipation of renovation/ replacement or a potential permanent improvement levy.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If the High School and Middle School are renovated, some of these expenditures could be rolled into that project, which would reduce the impact on the General Fund.</a:t>
            </a:r>
          </a:p>
        </p:txBody>
      </p:sp>
    </p:spTree>
    <p:extLst>
      <p:ext uri="{BB962C8B-B14F-4D97-AF65-F5344CB8AC3E}">
        <p14:creationId xmlns:p14="http://schemas.microsoft.com/office/powerpoint/2010/main" val="31276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34" y="120209"/>
            <a:ext cx="9404723" cy="913934"/>
          </a:xfrm>
        </p:spPr>
        <p:txBody>
          <a:bodyPr/>
          <a:lstStyle/>
          <a:p>
            <a:r>
              <a:rPr lang="en-US" dirty="0"/>
              <a:t>Capital Outlay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50758"/>
              </p:ext>
            </p:extLst>
          </p:nvPr>
        </p:nvGraphicFramePr>
        <p:xfrm>
          <a:off x="1023258" y="925286"/>
          <a:ext cx="10123714" cy="5827395"/>
        </p:xfrm>
        <a:graphic>
          <a:graphicData uri="http://schemas.openxmlformats.org/drawingml/2006/table">
            <a:tbl>
              <a:tblPr/>
              <a:tblGrid>
                <a:gridCol w="4346594">
                  <a:extLst>
                    <a:ext uri="{9D8B030D-6E8A-4147-A177-3AD203B41FA5}">
                      <a16:colId xmlns:a16="http://schemas.microsoft.com/office/drawing/2014/main" val="2840440512"/>
                    </a:ext>
                  </a:extLst>
                </a:gridCol>
                <a:gridCol w="1155424">
                  <a:extLst>
                    <a:ext uri="{9D8B030D-6E8A-4147-A177-3AD203B41FA5}">
                      <a16:colId xmlns:a16="http://schemas.microsoft.com/office/drawing/2014/main" val="849948218"/>
                    </a:ext>
                  </a:extLst>
                </a:gridCol>
                <a:gridCol w="1155424">
                  <a:extLst>
                    <a:ext uri="{9D8B030D-6E8A-4147-A177-3AD203B41FA5}">
                      <a16:colId xmlns:a16="http://schemas.microsoft.com/office/drawing/2014/main" val="4141717938"/>
                    </a:ext>
                  </a:extLst>
                </a:gridCol>
                <a:gridCol w="1155424">
                  <a:extLst>
                    <a:ext uri="{9D8B030D-6E8A-4147-A177-3AD203B41FA5}">
                      <a16:colId xmlns:a16="http://schemas.microsoft.com/office/drawing/2014/main" val="1776672222"/>
                    </a:ext>
                  </a:extLst>
                </a:gridCol>
                <a:gridCol w="1155424">
                  <a:extLst>
                    <a:ext uri="{9D8B030D-6E8A-4147-A177-3AD203B41FA5}">
                      <a16:colId xmlns:a16="http://schemas.microsoft.com/office/drawing/2014/main" val="415492444"/>
                    </a:ext>
                  </a:extLst>
                </a:gridCol>
                <a:gridCol w="1155424">
                  <a:extLst>
                    <a:ext uri="{9D8B030D-6E8A-4147-A177-3AD203B41FA5}">
                      <a16:colId xmlns:a16="http://schemas.microsoft.com/office/drawing/2014/main" val="2077994330"/>
                    </a:ext>
                  </a:extLst>
                </a:gridCol>
              </a:tblGrid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61980"/>
                  </a:ext>
                </a:extLst>
              </a:tr>
              <a:tr h="2423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Projects: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30846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 Roof Section Replacement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228,000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03739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for small group transport- no CDL needed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28,030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09510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Garfield School Entrance Safety Renovation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50835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Lease Payment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25,526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16828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Telephone System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34,184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17952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330,240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67735"/>
                  </a:ext>
                </a:extLst>
              </a:tr>
              <a:tr h="2423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Anticipated Projects: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023505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Handicap Bus #18 (300,000 miles)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46344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Resurface track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97549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Regular Bus (year 2000  but low miles)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165596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Visitor Bleachers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380,000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99477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Equipment/ Software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16322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 As Needed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90702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23909"/>
                  </a:ext>
                </a:extLst>
              </a:tr>
              <a:tr h="2423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Anticipated Projects That Might be Included in HS/MS Renovations: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864945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School Entrance Safety Renovation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691697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School Roof Replacement- Section 1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688623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School Roof Replacement- Section 2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97471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&amp; HS HVAC Replacement Plan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216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16667"/>
                  </a:ext>
                </a:extLst>
              </a:tr>
              <a:tr h="242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OUTLAY 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731,240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755,000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287,000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7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Purchased Services </a:t>
            </a:r>
            <a:r>
              <a:rPr lang="en-US" sz="2800" dirty="0"/>
              <a:t>(Outsourced Services)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124657"/>
              </p:ext>
            </p:extLst>
          </p:nvPr>
        </p:nvGraphicFramePr>
        <p:xfrm>
          <a:off x="351452" y="1284514"/>
          <a:ext cx="7780177" cy="539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9056914" y="1951711"/>
            <a:ext cx="2783634" cy="282711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In-house spec. ed. services reduced contracted instruction services in FY 19, but a growing special education population is expected to increase future expenditures.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Open enrollment charges are expected to increase in FY 19 due to e-school closures</a:t>
            </a:r>
          </a:p>
        </p:txBody>
      </p:sp>
    </p:spTree>
    <p:extLst>
      <p:ext uri="{BB962C8B-B14F-4D97-AF65-F5344CB8AC3E}">
        <p14:creationId xmlns:p14="http://schemas.microsoft.com/office/powerpoint/2010/main" val="2796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5 Year Financial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34" y="4562669"/>
            <a:ext cx="11636829" cy="692021"/>
          </a:xfrm>
        </p:spPr>
        <p:txBody>
          <a:bodyPr>
            <a:normAutofit/>
          </a:bodyPr>
          <a:lstStyle/>
          <a:p>
            <a:r>
              <a:rPr lang="en-US" sz="1400" dirty="0"/>
              <a:t>Revenues are expected to outpace expenditures until FY 2021.  Thereafter, cash balances will be spent down to fund operations.</a:t>
            </a:r>
          </a:p>
          <a:p>
            <a:r>
              <a:rPr lang="en-US" sz="1400" dirty="0"/>
              <a:t>The District does not anticipate needing a new operating levy until after FY 2023 at this time.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25444"/>
              </p:ext>
            </p:extLst>
          </p:nvPr>
        </p:nvGraphicFramePr>
        <p:xfrm>
          <a:off x="1254103" y="1853248"/>
          <a:ext cx="8562443" cy="2480310"/>
        </p:xfrm>
        <a:graphic>
          <a:graphicData uri="http://schemas.openxmlformats.org/drawingml/2006/table">
            <a:tbl>
              <a:tblPr/>
              <a:tblGrid>
                <a:gridCol w="539126">
                  <a:extLst>
                    <a:ext uri="{9D8B030D-6E8A-4147-A177-3AD203B41FA5}">
                      <a16:colId xmlns:a16="http://schemas.microsoft.com/office/drawing/2014/main" val="4108719310"/>
                    </a:ext>
                  </a:extLst>
                </a:gridCol>
                <a:gridCol w="1503876">
                  <a:extLst>
                    <a:ext uri="{9D8B030D-6E8A-4147-A177-3AD203B41FA5}">
                      <a16:colId xmlns:a16="http://schemas.microsoft.com/office/drawing/2014/main" val="2983715690"/>
                    </a:ext>
                  </a:extLst>
                </a:gridCol>
                <a:gridCol w="908001">
                  <a:extLst>
                    <a:ext uri="{9D8B030D-6E8A-4147-A177-3AD203B41FA5}">
                      <a16:colId xmlns:a16="http://schemas.microsoft.com/office/drawing/2014/main" val="530335236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1140228295"/>
                    </a:ext>
                  </a:extLst>
                </a:gridCol>
                <a:gridCol w="1046723">
                  <a:extLst>
                    <a:ext uri="{9D8B030D-6E8A-4147-A177-3AD203B41FA5}">
                      <a16:colId xmlns:a16="http://schemas.microsoft.com/office/drawing/2014/main" val="1953586369"/>
                    </a:ext>
                  </a:extLst>
                </a:gridCol>
                <a:gridCol w="1046723">
                  <a:extLst>
                    <a:ext uri="{9D8B030D-6E8A-4147-A177-3AD203B41FA5}">
                      <a16:colId xmlns:a16="http://schemas.microsoft.com/office/drawing/2014/main" val="3028328838"/>
                    </a:ext>
                  </a:extLst>
                </a:gridCol>
                <a:gridCol w="1046723">
                  <a:extLst>
                    <a:ext uri="{9D8B030D-6E8A-4147-A177-3AD203B41FA5}">
                      <a16:colId xmlns:a16="http://schemas.microsoft.com/office/drawing/2014/main" val="62001550"/>
                    </a:ext>
                  </a:extLst>
                </a:gridCol>
                <a:gridCol w="1046723">
                  <a:extLst>
                    <a:ext uri="{9D8B030D-6E8A-4147-A177-3AD203B41FA5}">
                      <a16:colId xmlns:a16="http://schemas.microsoft.com/office/drawing/2014/main" val="1630056266"/>
                    </a:ext>
                  </a:extLst>
                </a:gridCol>
                <a:gridCol w="1046723">
                  <a:extLst>
                    <a:ext uri="{9D8B030D-6E8A-4147-A177-3AD203B41FA5}">
                      <a16:colId xmlns:a16="http://schemas.microsoft.com/office/drawing/2014/main" val="3502273964"/>
                    </a:ext>
                  </a:extLst>
                </a:gridCol>
              </a:tblGrid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Financial Forecast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Fiscal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Fiscal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Fiscal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Fiscal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Fiscal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3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666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6189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Beginning Balance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8,824,948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9,674,964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9,832,722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9,417,606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8,804,850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6161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46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Revenue</a:t>
                      </a: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19,045,635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19,495,908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19,713,790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19,923,893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20,127,332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12545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Proposed Renew/Replacement Levies</a:t>
                      </a: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08078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 Proposed New Levies</a:t>
                      </a: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3293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 Expenditures</a:t>
                      </a: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      (18,195,619)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      (19,338,150)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      (20,128,906)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      (20,536,649)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      (21,743,160)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50613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= Revenue Surplus or Deficit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850,016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157,758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(415,116)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(612,756)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         (1,615,828)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336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99708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Ending Balance with renewal levies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9,674,964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9,832,722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9,417,606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8,804,850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7,189,022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83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5 Year Financial Position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560532"/>
              </p:ext>
            </p:extLst>
          </p:nvPr>
        </p:nvGraphicFramePr>
        <p:xfrm>
          <a:off x="957943" y="1228153"/>
          <a:ext cx="9252857" cy="467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5" y="5980922"/>
            <a:ext cx="11636829" cy="6920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1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19518"/>
            <a:ext cx="8946541" cy="46853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District is spending wisely</a:t>
            </a:r>
          </a:p>
          <a:p>
            <a:pPr>
              <a:lnSpc>
                <a:spcPct val="200000"/>
              </a:lnSpc>
            </a:pPr>
            <a:r>
              <a:rPr lang="en-US" b="1" dirty="0"/>
              <a:t>The operating budget has been balanced 7 out the last 10 years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As a result the district is in good financial shape</a:t>
            </a:r>
          </a:p>
          <a:p>
            <a:pPr>
              <a:lnSpc>
                <a:spcPct val="200000"/>
              </a:lnSpc>
            </a:pPr>
            <a:r>
              <a:rPr lang="en-US" b="1" dirty="0"/>
              <a:t>Usually districts run out money every three to five years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Heath has operated on the last levy for last five years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And it appears it will last another five years, at least</a:t>
            </a:r>
          </a:p>
        </p:txBody>
      </p:sp>
    </p:spTree>
    <p:extLst>
      <p:ext uri="{BB962C8B-B14F-4D97-AF65-F5344CB8AC3E}">
        <p14:creationId xmlns:p14="http://schemas.microsoft.com/office/powerpoint/2010/main" val="11703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8181AA-2F28-458C-937E-D0557ED48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308" y="4010876"/>
            <a:ext cx="7450302" cy="191942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706069" cy="1400530"/>
          </a:xfrm>
        </p:spPr>
        <p:txBody>
          <a:bodyPr/>
          <a:lstStyle/>
          <a:p>
            <a:r>
              <a:rPr lang="en-US" sz="3600" dirty="0"/>
              <a:t>Does Heath CSD spend its money wisely?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136410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5712" y="1013143"/>
            <a:ext cx="10326495" cy="444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  <a:p>
            <a:r>
              <a:rPr lang="en-US" sz="2400" dirty="0"/>
              <a:t>CUPP Report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General Fund Sensitivity Analysis w/ average expenditure growth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BC80A3-2B76-4495-9671-6C9528390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98654"/>
              </p:ext>
            </p:extLst>
          </p:nvPr>
        </p:nvGraphicFramePr>
        <p:xfrm>
          <a:off x="1553591" y="1959332"/>
          <a:ext cx="9037469" cy="158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Worksheet" r:id="rId4" imgW="5478816" imgH="1219254" progId="Excel.Sheet.12">
                  <p:embed/>
                </p:oleObj>
              </mc:Choice>
              <mc:Fallback>
                <p:oleObj name="Worksheet" r:id="rId4" imgW="5478816" imgH="12192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3591" y="1959332"/>
                        <a:ext cx="9037469" cy="1583854"/>
                      </a:xfrm>
                      <a:prstGeom prst="rect">
                        <a:avLst/>
                      </a:prstGeom>
                      <a:ln w="2540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412CBAF-E9E0-43E6-9A58-12E6CCA09185}"/>
              </a:ext>
            </a:extLst>
          </p:cNvPr>
          <p:cNvSpPr txBox="1"/>
          <p:nvPr/>
        </p:nvSpPr>
        <p:spPr>
          <a:xfrm>
            <a:off x="6787248" y="402649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Ten Year Average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CE863D65-8907-4C0D-B401-854F6502E808}"/>
              </a:ext>
            </a:extLst>
          </p:cNvPr>
          <p:cNvSpPr/>
          <p:nvPr/>
        </p:nvSpPr>
        <p:spPr>
          <a:xfrm>
            <a:off x="282105" y="1589076"/>
            <a:ext cx="1041703" cy="1876286"/>
          </a:xfrm>
          <a:prstGeom prst="curv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A54CA-69D8-4682-B5A6-4ACC26C8C872}"/>
              </a:ext>
            </a:extLst>
          </p:cNvPr>
          <p:cNvSpPr txBox="1"/>
          <p:nvPr/>
        </p:nvSpPr>
        <p:spPr>
          <a:xfrm>
            <a:off x="3049830" y="5946305"/>
            <a:ext cx="697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had a balanced budget for 7 out of the last ten years!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279BF-0485-4861-9F6B-0F09B9F3C540}"/>
              </a:ext>
            </a:extLst>
          </p:cNvPr>
          <p:cNvSpPr txBox="1"/>
          <p:nvPr/>
        </p:nvSpPr>
        <p:spPr>
          <a:xfrm>
            <a:off x="1741714" y="2035620"/>
            <a:ext cx="3842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Heath spends $1,975,747 less per year than the State Average based on 1,687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305E8-89F9-49D7-9AC5-ED349B181A13}"/>
              </a:ext>
            </a:extLst>
          </p:cNvPr>
          <p:cNvSpPr txBox="1"/>
          <p:nvPr/>
        </p:nvSpPr>
        <p:spPr>
          <a:xfrm>
            <a:off x="200025" y="6452907"/>
            <a:ext cx="402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As determined by Ohio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66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19518"/>
            <a:ext cx="9509770" cy="46853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As a result of good financial management, tax cost is low</a:t>
            </a:r>
          </a:p>
          <a:p>
            <a:pPr>
              <a:lnSpc>
                <a:spcPct val="200000"/>
              </a:lnSpc>
            </a:pPr>
            <a:r>
              <a:rPr lang="en-US" b="1" dirty="0"/>
              <a:t>The District spends nearly $2 million less per year than the State average</a:t>
            </a:r>
          </a:p>
          <a:p>
            <a:pPr>
              <a:lnSpc>
                <a:spcPct val="200000"/>
              </a:lnSpc>
            </a:pPr>
            <a:r>
              <a:rPr lang="en-US" b="1" dirty="0"/>
              <a:t>Ultimately, State funding will impact the District’s financial strength</a:t>
            </a:r>
          </a:p>
          <a:p>
            <a:pPr>
              <a:lnSpc>
                <a:spcPct val="200000"/>
              </a:lnSpc>
            </a:pPr>
            <a:r>
              <a:rPr lang="en-US" b="1" dirty="0"/>
              <a:t>Additionally, capital needs will start to erode the District’s cash reserves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All other expenses are well controlled</a:t>
            </a:r>
          </a:p>
          <a:p>
            <a:pPr>
              <a:lnSpc>
                <a:spcPct val="200000"/>
              </a:lnSpc>
            </a:pPr>
            <a:r>
              <a:rPr lang="en-US" b="1" dirty="0"/>
              <a:t>The District will not need an operating levy until after 2023!</a:t>
            </a:r>
          </a:p>
        </p:txBody>
      </p:sp>
    </p:spTree>
    <p:extLst>
      <p:ext uri="{BB962C8B-B14F-4D97-AF65-F5344CB8AC3E}">
        <p14:creationId xmlns:p14="http://schemas.microsoft.com/office/powerpoint/2010/main" val="1713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 taxpayers pay a fair amount?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DB714-9A89-45AB-83F0-2D4890B5B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" y="1219199"/>
            <a:ext cx="11869061" cy="5290457"/>
          </a:xfrm>
          <a:prstGeom prst="rect">
            <a:avLst/>
          </a:prstGeom>
          <a:solidFill>
            <a:schemeClr val="tx2"/>
          </a:solidFill>
          <a:ln w="254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950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E24C2-D3E6-45AE-B16C-39074213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63367"/>
            <a:ext cx="9070139" cy="545173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776F05-E919-453F-8F81-63A528E9845A}"/>
              </a:ext>
            </a:extLst>
          </p:cNvPr>
          <p:cNvSpPr/>
          <p:nvPr/>
        </p:nvSpPr>
        <p:spPr>
          <a:xfrm>
            <a:off x="2558143" y="5834743"/>
            <a:ext cx="7618478" cy="70213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61BC5-A187-47A9-97BD-252B29F953D0}"/>
              </a:ext>
            </a:extLst>
          </p:cNvPr>
          <p:cNvSpPr txBox="1"/>
          <p:nvPr/>
        </p:nvSpPr>
        <p:spPr>
          <a:xfrm>
            <a:off x="5674556" y="540615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5941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E24C2-D3E6-45AE-B16C-39074213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63367"/>
            <a:ext cx="9070139" cy="545173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F921149-6D3B-4995-AE0F-934376552802}"/>
              </a:ext>
            </a:extLst>
          </p:cNvPr>
          <p:cNvSpPr/>
          <p:nvPr/>
        </p:nvSpPr>
        <p:spPr>
          <a:xfrm>
            <a:off x="2906488" y="2340428"/>
            <a:ext cx="250373" cy="18819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1C59A-9E81-4F99-9885-AAD120DB33F2}"/>
              </a:ext>
            </a:extLst>
          </p:cNvPr>
          <p:cNvSpPr txBox="1"/>
          <p:nvPr/>
        </p:nvSpPr>
        <p:spPr>
          <a:xfrm>
            <a:off x="2743198" y="2054422"/>
            <a:ext cx="739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District’s funds run low and reaches the minimum recommended balance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3B655F8-27E9-4736-B079-5FFC0B7562D1}"/>
              </a:ext>
            </a:extLst>
          </p:cNvPr>
          <p:cNvSpPr/>
          <p:nvPr/>
        </p:nvSpPr>
        <p:spPr>
          <a:xfrm>
            <a:off x="2852059" y="5998028"/>
            <a:ext cx="413655" cy="42977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A375B-20C0-405C-8B99-516D1A919A28}"/>
              </a:ext>
            </a:extLst>
          </p:cNvPr>
          <p:cNvSpPr txBox="1"/>
          <p:nvPr/>
        </p:nvSpPr>
        <p:spPr>
          <a:xfrm>
            <a:off x="5674556" y="540615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5664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E24C2-D3E6-45AE-B16C-39074213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63367"/>
            <a:ext cx="9070139" cy="545173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1C59A-9E81-4F99-9885-AAD120DB33F2}"/>
              </a:ext>
            </a:extLst>
          </p:cNvPr>
          <p:cNvSpPr txBox="1"/>
          <p:nvPr/>
        </p:nvSpPr>
        <p:spPr>
          <a:xfrm>
            <a:off x="2656600" y="4774293"/>
            <a:ext cx="739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District’s passes a new levy to rebuild the balance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A2F6D01-0AC8-487D-97C0-0C04903135B1}"/>
              </a:ext>
            </a:extLst>
          </p:cNvPr>
          <p:cNvSpPr/>
          <p:nvPr/>
        </p:nvSpPr>
        <p:spPr>
          <a:xfrm rot="10800000">
            <a:off x="4397831" y="2889497"/>
            <a:ext cx="250373" cy="18819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433D5CC-8F53-4F45-B5C9-A9DD657CFC31}"/>
              </a:ext>
            </a:extLst>
          </p:cNvPr>
          <p:cNvSpPr/>
          <p:nvPr/>
        </p:nvSpPr>
        <p:spPr>
          <a:xfrm>
            <a:off x="4310749" y="5998028"/>
            <a:ext cx="413655" cy="42977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A9597-18B0-4C9D-993B-57247E76AEAE}"/>
              </a:ext>
            </a:extLst>
          </p:cNvPr>
          <p:cNvSpPr txBox="1"/>
          <p:nvPr/>
        </p:nvSpPr>
        <p:spPr>
          <a:xfrm>
            <a:off x="5674556" y="540615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3269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E24C2-D3E6-45AE-B16C-39074213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63367"/>
            <a:ext cx="9070139" cy="545173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1C59A-9E81-4F99-9885-AAD120DB33F2}"/>
              </a:ext>
            </a:extLst>
          </p:cNvPr>
          <p:cNvSpPr txBox="1"/>
          <p:nvPr/>
        </p:nvSpPr>
        <p:spPr>
          <a:xfrm>
            <a:off x="3211771" y="2070838"/>
            <a:ext cx="557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Fund balances decline again as expenses grow with inflation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A2F6D01-0AC8-487D-97C0-0C04903135B1}"/>
              </a:ext>
            </a:extLst>
          </p:cNvPr>
          <p:cNvSpPr/>
          <p:nvPr/>
        </p:nvSpPr>
        <p:spPr>
          <a:xfrm>
            <a:off x="5883725" y="2414948"/>
            <a:ext cx="250373" cy="18819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46C6FC-0112-4E96-8796-1BA96644841A}"/>
              </a:ext>
            </a:extLst>
          </p:cNvPr>
          <p:cNvSpPr/>
          <p:nvPr/>
        </p:nvSpPr>
        <p:spPr>
          <a:xfrm>
            <a:off x="5791203" y="5998028"/>
            <a:ext cx="413655" cy="42977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AD190-6669-4462-A8AE-642AB0235FB6}"/>
              </a:ext>
            </a:extLst>
          </p:cNvPr>
          <p:cNvSpPr txBox="1"/>
          <p:nvPr/>
        </p:nvSpPr>
        <p:spPr>
          <a:xfrm>
            <a:off x="5674556" y="540615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51980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Schools need more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592"/>
            <a:ext cx="8946541" cy="48488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5E24C2-D3E6-45AE-B16C-39074213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4" y="1063367"/>
            <a:ext cx="9070139" cy="5451734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A2F6D01-0AC8-487D-97C0-0C04903135B1}"/>
              </a:ext>
            </a:extLst>
          </p:cNvPr>
          <p:cNvSpPr/>
          <p:nvPr/>
        </p:nvSpPr>
        <p:spPr>
          <a:xfrm rot="10800000">
            <a:off x="7364182" y="2883034"/>
            <a:ext cx="250373" cy="18819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E46C6FC-0112-4E96-8796-1BA96644841A}"/>
              </a:ext>
            </a:extLst>
          </p:cNvPr>
          <p:cNvSpPr/>
          <p:nvPr/>
        </p:nvSpPr>
        <p:spPr>
          <a:xfrm>
            <a:off x="7293426" y="5998028"/>
            <a:ext cx="413655" cy="42977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AD190-6669-4462-A8AE-642AB0235FB6}"/>
              </a:ext>
            </a:extLst>
          </p:cNvPr>
          <p:cNvSpPr txBox="1"/>
          <p:nvPr/>
        </p:nvSpPr>
        <p:spPr>
          <a:xfrm>
            <a:off x="5674556" y="540615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2F914-8039-4572-9AA2-AEFDFAA94F98}"/>
              </a:ext>
            </a:extLst>
          </p:cNvPr>
          <p:cNvSpPr txBox="1"/>
          <p:nvPr/>
        </p:nvSpPr>
        <p:spPr>
          <a:xfrm>
            <a:off x="5236515" y="4833258"/>
            <a:ext cx="4484432" cy="3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District’s passes a new levy to rebuild the balance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C67CF-B4A5-4DB8-8DB6-CF21C76748BA}"/>
              </a:ext>
            </a:extLst>
          </p:cNvPr>
          <p:cNvSpPr txBox="1"/>
          <p:nvPr/>
        </p:nvSpPr>
        <p:spPr>
          <a:xfrm>
            <a:off x="8993951" y="3113252"/>
            <a:ext cx="3108626" cy="3062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And so on, and so on, and so on</a:t>
            </a:r>
          </a:p>
        </p:txBody>
      </p:sp>
    </p:spTree>
    <p:extLst>
      <p:ext uri="{BB962C8B-B14F-4D97-AF65-F5344CB8AC3E}">
        <p14:creationId xmlns:p14="http://schemas.microsoft.com/office/powerpoint/2010/main" val="1870923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Course Overview (widescreen)</Template>
  <TotalTime>0</TotalTime>
  <Words>1539</Words>
  <Application>Microsoft Office PowerPoint</Application>
  <PresentationFormat>Widescreen</PresentationFormat>
  <Paragraphs>533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Century Gothic</vt:lpstr>
      <vt:lpstr>Wingdings 3</vt:lpstr>
      <vt:lpstr>Ion</vt:lpstr>
      <vt:lpstr>Worksheet</vt:lpstr>
      <vt:lpstr>Financial Condition Review </vt:lpstr>
      <vt:lpstr>Discussion Items</vt:lpstr>
      <vt:lpstr>Does Heath CSD spend its money wisely?</vt:lpstr>
      <vt:lpstr>Do taxpayers pay a fair amount?</vt:lpstr>
      <vt:lpstr>Why do Schools need more money?</vt:lpstr>
      <vt:lpstr>Why do Schools need more money?</vt:lpstr>
      <vt:lpstr>Why do Schools need more money?</vt:lpstr>
      <vt:lpstr>Why do Schools need more money?</vt:lpstr>
      <vt:lpstr>Why do Schools need more money?</vt:lpstr>
      <vt:lpstr>Why do Schools need more money?</vt:lpstr>
      <vt:lpstr>Why do Schools need more money?</vt:lpstr>
      <vt:lpstr>Why do Schools need more money?</vt:lpstr>
      <vt:lpstr>Why do Schools need more money?</vt:lpstr>
      <vt:lpstr>When will Heath CSD need new money?</vt:lpstr>
      <vt:lpstr>Revenue Overview</vt:lpstr>
      <vt:lpstr>Property Taxes</vt:lpstr>
      <vt:lpstr>State Funding</vt:lpstr>
      <vt:lpstr>State Funding</vt:lpstr>
      <vt:lpstr>State Funding: Enrollment </vt:lpstr>
      <vt:lpstr>State Funding: Enrollment </vt:lpstr>
      <vt:lpstr>Other Operating Revenues</vt:lpstr>
      <vt:lpstr>Expenditures Overview</vt:lpstr>
      <vt:lpstr>Salaries &amp; Benefits</vt:lpstr>
      <vt:lpstr>Capital Outlay</vt:lpstr>
      <vt:lpstr>Capital Outlay</vt:lpstr>
      <vt:lpstr>Purchased Services (Outsourced Services)</vt:lpstr>
      <vt:lpstr>Projected 5 Year Financial Position</vt:lpstr>
      <vt:lpstr>Projected 5 Year Financial Position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2018-04-16T14:24:27Z</dcterms:created>
  <dcterms:modified xsi:type="dcterms:W3CDTF">2018-11-06T19:31:54Z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